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0"/>
  </p:notesMasterIdLst>
  <p:sldIdLst>
    <p:sldId id="256" r:id="rId2"/>
    <p:sldId id="349" r:id="rId3"/>
    <p:sldId id="257" r:id="rId4"/>
    <p:sldId id="259" r:id="rId5"/>
    <p:sldId id="264" r:id="rId6"/>
    <p:sldId id="265" r:id="rId7"/>
    <p:sldId id="260" r:id="rId8"/>
    <p:sldId id="261" r:id="rId9"/>
    <p:sldId id="262" r:id="rId10"/>
    <p:sldId id="263" r:id="rId11"/>
    <p:sldId id="268" r:id="rId12"/>
    <p:sldId id="297" r:id="rId13"/>
    <p:sldId id="300" r:id="rId14"/>
    <p:sldId id="301" r:id="rId15"/>
    <p:sldId id="302" r:id="rId16"/>
    <p:sldId id="303" r:id="rId17"/>
    <p:sldId id="362" r:id="rId18"/>
    <p:sldId id="363" r:id="rId19"/>
    <p:sldId id="306" r:id="rId20"/>
    <p:sldId id="307" r:id="rId21"/>
    <p:sldId id="360" r:id="rId22"/>
    <p:sldId id="361" r:id="rId23"/>
    <p:sldId id="366" r:id="rId24"/>
    <p:sldId id="367" r:id="rId25"/>
    <p:sldId id="308" r:id="rId26"/>
    <p:sldId id="309" r:id="rId27"/>
    <p:sldId id="368" r:id="rId28"/>
    <p:sldId id="369" r:id="rId29"/>
    <p:sldId id="310" r:id="rId30"/>
    <p:sldId id="311" r:id="rId31"/>
    <p:sldId id="312" r:id="rId32"/>
    <p:sldId id="313" r:id="rId33"/>
    <p:sldId id="364" r:id="rId34"/>
    <p:sldId id="365" r:id="rId35"/>
    <p:sldId id="314" r:id="rId36"/>
    <p:sldId id="315" r:id="rId37"/>
    <p:sldId id="316" r:id="rId38"/>
    <p:sldId id="317" r:id="rId39"/>
    <p:sldId id="318" r:id="rId40"/>
    <p:sldId id="319" r:id="rId41"/>
    <p:sldId id="320" r:id="rId42"/>
    <p:sldId id="321" r:id="rId43"/>
    <p:sldId id="322" r:id="rId44"/>
    <p:sldId id="323" r:id="rId45"/>
    <p:sldId id="324" r:id="rId46"/>
    <p:sldId id="325" r:id="rId47"/>
    <p:sldId id="326" r:id="rId48"/>
    <p:sldId id="327" r:id="rId49"/>
    <p:sldId id="337" r:id="rId50"/>
    <p:sldId id="338" r:id="rId51"/>
    <p:sldId id="339" r:id="rId52"/>
    <p:sldId id="340" r:id="rId53"/>
    <p:sldId id="341" r:id="rId54"/>
    <p:sldId id="342" r:id="rId55"/>
    <p:sldId id="343" r:id="rId56"/>
    <p:sldId id="344" r:id="rId57"/>
    <p:sldId id="372" r:id="rId58"/>
    <p:sldId id="373" r:id="rId59"/>
    <p:sldId id="370" r:id="rId60"/>
    <p:sldId id="371" r:id="rId61"/>
    <p:sldId id="352" r:id="rId62"/>
    <p:sldId id="353" r:id="rId63"/>
    <p:sldId id="354" r:id="rId64"/>
    <p:sldId id="355" r:id="rId65"/>
    <p:sldId id="357" r:id="rId66"/>
    <p:sldId id="358" r:id="rId67"/>
    <p:sldId id="345" r:id="rId68"/>
    <p:sldId id="346" r:id="rId69"/>
    <p:sldId id="347" r:id="rId70"/>
    <p:sldId id="348" r:id="rId71"/>
    <p:sldId id="328" r:id="rId72"/>
    <p:sldId id="329" r:id="rId73"/>
    <p:sldId id="334" r:id="rId74"/>
    <p:sldId id="331" r:id="rId75"/>
    <p:sldId id="335" r:id="rId76"/>
    <p:sldId id="333" r:id="rId77"/>
    <p:sldId id="359" r:id="rId78"/>
    <p:sldId id="351" r:id="rId79"/>
  </p:sldIdLst>
  <p:sldSz cx="7559675" cy="5327650"/>
  <p:notesSz cx="6858000" cy="9144000"/>
  <p:embeddedFontLst>
    <p:embeddedFont>
      <p:font typeface="Calibri" panose="020F0502020204030204" pitchFamily="34" charset="0"/>
      <p:regular r:id="rId81"/>
      <p:bold r:id="rId82"/>
      <p:italic r:id="rId83"/>
      <p:boldItalic r:id="rId84"/>
    </p:embeddedFont>
    <p:embeddedFont>
      <p:font typeface="Calibri Light" panose="020F0302020204030204" pitchFamily="34" charset="0"/>
      <p:regular r:id="rId85"/>
      <p:italic r:id="rId86"/>
    </p:embeddedFont>
    <p:embeddedFont>
      <p:font typeface="Marvel" pitchFamily="2" charset="0"/>
      <p:regular r:id="rId87"/>
    </p:embeddedFont>
    <p:embeddedFont>
      <p:font typeface="Segoe UI" panose="020B0502040204020203" pitchFamily="34" charset="0"/>
      <p:regular r:id="rId88"/>
      <p:bold r:id="rId89"/>
      <p:italic r:id="rId90"/>
      <p:boldItalic r:id="rId91"/>
    </p:embeddedFont>
    <p:embeddedFont>
      <p:font typeface="Ubuntu" panose="020B0504030602030204" pitchFamily="34" charset="0"/>
      <p:regular r:id="rId92"/>
      <p:bold r:id="rId93"/>
      <p:italic r:id="rId94"/>
      <p:boldItalic r:id="rId95"/>
    </p:embeddedFont>
    <p:embeddedFont>
      <p:font typeface="Ubuntu Light" panose="020B0304030602030204" pitchFamily="34" charset="0"/>
      <p:regular r:id="rId96"/>
      <p:italic r:id="rId9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joerd Kranendonk" initials="SK" lastIdx="8" clrIdx="0">
    <p:extLst>
      <p:ext uri="{19B8F6BF-5375-455C-9EA6-DF929625EA0E}">
        <p15:presenceInfo xmlns:p15="http://schemas.microsoft.com/office/powerpoint/2012/main" userId="acef0a9426a7f6dc" providerId="Windows Live"/>
      </p:ext>
    </p:extLst>
  </p:cmAuthor>
  <p:cmAuthor id="2" name="Lohic Beneyzet" initials="LB" lastIdx="3" clrIdx="1">
    <p:extLst>
      <p:ext uri="{19B8F6BF-5375-455C-9EA6-DF929625EA0E}">
        <p15:presenceInfo xmlns:p15="http://schemas.microsoft.com/office/powerpoint/2012/main" userId="Lohic Beneyze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0D1299-C26C-4FBB-BC16-51320EF0FFAE}" v="114" dt="2021-03-29T20:14:15.5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52"/>
    <p:restoredTop sz="96327"/>
  </p:normalViewPr>
  <p:slideViewPr>
    <p:cSldViewPr snapToGrid="0" snapToObjects="1">
      <p:cViewPr varScale="1">
        <p:scale>
          <a:sx n="135" d="100"/>
          <a:sy n="135" d="100"/>
        </p:scale>
        <p:origin x="141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4.fntdata"/><Relationship Id="rId89"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font" Target="fonts/font10.fntdata"/><Relationship Id="rId95" Type="http://schemas.openxmlformats.org/officeDocument/2006/relationships/font" Target="fonts/font1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notesMaster" Target="notesMasters/notesMaster1.xml"/><Relationship Id="rId85" Type="http://schemas.openxmlformats.org/officeDocument/2006/relationships/font" Target="fonts/font5.fntdata"/><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font" Target="fonts/font11.fntdata"/><Relationship Id="rId96"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font" Target="fonts/font1.fntdata"/><Relationship Id="rId86" Type="http://schemas.openxmlformats.org/officeDocument/2006/relationships/font" Target="fonts/font6.fntdata"/><Relationship Id="rId94" Type="http://schemas.openxmlformats.org/officeDocument/2006/relationships/font" Target="fonts/font14.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7.fntdata"/><Relationship Id="rId104"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7.fntdata"/><Relationship Id="rId61" Type="http://schemas.openxmlformats.org/officeDocument/2006/relationships/slide" Target="slides/slide60.xml"/><Relationship Id="rId82"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3.fntdata"/><Relationship Id="rId98" Type="http://schemas.openxmlformats.org/officeDocument/2006/relationships/commentAuthors" Target="commentAuthors.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hic Beneyzet" userId="35427055-a5b7-46ad-9524-6956ea54a6e4" providerId="ADAL" clId="{F80D1299-C26C-4FBB-BC16-51320EF0FFAE}"/>
    <pc:docChg chg="undo custSel modSld">
      <pc:chgData name="Lohic Beneyzet" userId="35427055-a5b7-46ad-9524-6956ea54a6e4" providerId="ADAL" clId="{F80D1299-C26C-4FBB-BC16-51320EF0FFAE}" dt="2021-03-29T20:16:26.353" v="680" actId="20577"/>
      <pc:docMkLst>
        <pc:docMk/>
      </pc:docMkLst>
      <pc:sldChg chg="addSp delSp modSp mod">
        <pc:chgData name="Lohic Beneyzet" userId="35427055-a5b7-46ad-9524-6956ea54a6e4" providerId="ADAL" clId="{F80D1299-C26C-4FBB-BC16-51320EF0FFAE}" dt="2021-03-29T20:16:26.353" v="680" actId="20577"/>
        <pc:sldMkLst>
          <pc:docMk/>
          <pc:sldMk cId="2915057737" sldId="359"/>
        </pc:sldMkLst>
        <pc:spChg chg="del">
          <ac:chgData name="Lohic Beneyzet" userId="35427055-a5b7-46ad-9524-6956ea54a6e4" providerId="ADAL" clId="{F80D1299-C26C-4FBB-BC16-51320EF0FFAE}" dt="2021-03-27T08:17:35.540" v="298" actId="478"/>
          <ac:spMkLst>
            <pc:docMk/>
            <pc:sldMk cId="2915057737" sldId="359"/>
            <ac:spMk id="8" creationId="{CBB6441C-A641-EE43-B9CA-553BCAFDDCAF}"/>
          </ac:spMkLst>
        </pc:spChg>
        <pc:spChg chg="add mod">
          <ac:chgData name="Lohic Beneyzet" userId="35427055-a5b7-46ad-9524-6956ea54a6e4" providerId="ADAL" clId="{F80D1299-C26C-4FBB-BC16-51320EF0FFAE}" dt="2021-03-27T07:59:55.606" v="7" actId="108"/>
          <ac:spMkLst>
            <pc:docMk/>
            <pc:sldMk cId="2915057737" sldId="359"/>
            <ac:spMk id="17" creationId="{BF69166D-CDF2-4825-BEE0-E6526915F2A3}"/>
          </ac:spMkLst>
        </pc:spChg>
        <pc:spChg chg="add mod">
          <ac:chgData name="Lohic Beneyzet" userId="35427055-a5b7-46ad-9524-6956ea54a6e4" providerId="ADAL" clId="{F80D1299-C26C-4FBB-BC16-51320EF0FFAE}" dt="2021-03-27T08:18:00.077" v="348" actId="20577"/>
          <ac:spMkLst>
            <pc:docMk/>
            <pc:sldMk cId="2915057737" sldId="359"/>
            <ac:spMk id="18" creationId="{C5499C64-F3CB-441E-A72F-4F5C6D6C8A11}"/>
          </ac:spMkLst>
        </pc:spChg>
        <pc:spChg chg="add mod">
          <ac:chgData name="Lohic Beneyzet" userId="35427055-a5b7-46ad-9524-6956ea54a6e4" providerId="ADAL" clId="{F80D1299-C26C-4FBB-BC16-51320EF0FFAE}" dt="2021-03-27T08:26:35.954" v="375" actId="20577"/>
          <ac:spMkLst>
            <pc:docMk/>
            <pc:sldMk cId="2915057737" sldId="359"/>
            <ac:spMk id="20" creationId="{7445C5D6-94CE-45C4-9E91-335A344C7D5B}"/>
          </ac:spMkLst>
        </pc:spChg>
        <pc:graphicFrameChg chg="mod">
          <ac:chgData name="Lohic Beneyzet" userId="35427055-a5b7-46ad-9524-6956ea54a6e4" providerId="ADAL" clId="{F80D1299-C26C-4FBB-BC16-51320EF0FFAE}" dt="2021-03-27T08:27:22.957" v="381"/>
          <ac:graphicFrameMkLst>
            <pc:docMk/>
            <pc:sldMk cId="2915057737" sldId="359"/>
            <ac:graphicFrameMk id="15" creationId="{FD85A585-EE2A-4CAC-806F-FB421EAEFB35}"/>
          </ac:graphicFrameMkLst>
        </pc:graphicFrameChg>
        <pc:graphicFrameChg chg="add mod modGraphic">
          <ac:chgData name="Lohic Beneyzet" userId="35427055-a5b7-46ad-9524-6956ea54a6e4" providerId="ADAL" clId="{F80D1299-C26C-4FBB-BC16-51320EF0FFAE}" dt="2021-03-27T08:29:03.454" v="384"/>
          <ac:graphicFrameMkLst>
            <pc:docMk/>
            <pc:sldMk cId="2915057737" sldId="359"/>
            <ac:graphicFrameMk id="16" creationId="{BA9B02BD-F23A-47B5-9C6C-CE213546C87D}"/>
          </ac:graphicFrameMkLst>
        </pc:graphicFrameChg>
        <pc:graphicFrameChg chg="add mod modGraphic">
          <ac:chgData name="Lohic Beneyzet" userId="35427055-a5b7-46ad-9524-6956ea54a6e4" providerId="ADAL" clId="{F80D1299-C26C-4FBB-BC16-51320EF0FFAE}" dt="2021-03-29T20:16:26.353" v="680" actId="20577"/>
          <ac:graphicFrameMkLst>
            <pc:docMk/>
            <pc:sldMk cId="2915057737" sldId="359"/>
            <ac:graphicFrameMk id="19" creationId="{D85CD3F5-A9F2-4FCA-BAAB-3D3AA00FB1E4}"/>
          </ac:graphicFrameMkLst>
        </pc:graphicFrameChg>
        <pc:picChg chg="del">
          <ac:chgData name="Lohic Beneyzet" userId="35427055-a5b7-46ad-9524-6956ea54a6e4" providerId="ADAL" clId="{F80D1299-C26C-4FBB-BC16-51320EF0FFAE}" dt="2021-03-27T07:58:50.375" v="0" actId="478"/>
          <ac:picMkLst>
            <pc:docMk/>
            <pc:sldMk cId="2915057737" sldId="359"/>
            <ac:picMk id="4" creationId="{612791FE-02B2-E845-A5C1-033DD92A85C0}"/>
          </ac:picMkLst>
        </pc:picChg>
        <pc:picChg chg="del">
          <ac:chgData name="Lohic Beneyzet" userId="35427055-a5b7-46ad-9524-6956ea54a6e4" providerId="ADAL" clId="{F80D1299-C26C-4FBB-BC16-51320EF0FFAE}" dt="2021-03-27T07:58:57.949" v="3" actId="478"/>
          <ac:picMkLst>
            <pc:docMk/>
            <pc:sldMk cId="2915057737" sldId="359"/>
            <ac:picMk id="5" creationId="{B25B9DC0-E698-B44B-9BD1-7DF86B3BB8C6}"/>
          </ac:picMkLst>
        </pc:picChg>
        <pc:picChg chg="del">
          <ac:chgData name="Lohic Beneyzet" userId="35427055-a5b7-46ad-9524-6956ea54a6e4" providerId="ADAL" clId="{F80D1299-C26C-4FBB-BC16-51320EF0FFAE}" dt="2021-03-27T08:18:03.602" v="349" actId="478"/>
          <ac:picMkLst>
            <pc:docMk/>
            <pc:sldMk cId="2915057737" sldId="359"/>
            <ac:picMk id="7" creationId="{C69F27A3-6639-C149-A1C8-2FBC23880A79}"/>
          </ac:picMkLst>
        </pc:picChg>
        <pc:picChg chg="del">
          <ac:chgData name="Lohic Beneyzet" userId="35427055-a5b7-46ad-9524-6956ea54a6e4" providerId="ADAL" clId="{F80D1299-C26C-4FBB-BC16-51320EF0FFAE}" dt="2021-03-27T08:18:04.437" v="350" actId="478"/>
          <ac:picMkLst>
            <pc:docMk/>
            <pc:sldMk cId="2915057737" sldId="359"/>
            <ac:picMk id="10" creationId="{5665FA40-5696-9548-A234-DD32383B8FD2}"/>
          </ac:picMkLst>
        </pc:picChg>
      </pc:sldChg>
    </pc:docChg>
  </pc:docChgLst>
  <pc:docChgLst>
    <pc:chgData name="Lohic Beneyzet" userId="35427055-a5b7-46ad-9524-6956ea54a6e4" providerId="ADAL" clId="{E3925ECE-87A6-4257-91B9-F24A828DC17E}"/>
    <pc:docChg chg="custSel modSld">
      <pc:chgData name="Lohic Beneyzet" userId="35427055-a5b7-46ad-9524-6956ea54a6e4" providerId="ADAL" clId="{E3925ECE-87A6-4257-91B9-F24A828DC17E}" dt="2021-03-29T20:22:35.328" v="4" actId="313"/>
      <pc:docMkLst>
        <pc:docMk/>
      </pc:docMkLst>
      <pc:sldChg chg="modSp mod">
        <pc:chgData name="Lohic Beneyzet" userId="35427055-a5b7-46ad-9524-6956ea54a6e4" providerId="ADAL" clId="{E3925ECE-87A6-4257-91B9-F24A828DC17E}" dt="2021-03-29T20:22:35.328" v="4" actId="313"/>
        <pc:sldMkLst>
          <pc:docMk/>
          <pc:sldMk cId="2915057737" sldId="359"/>
        </pc:sldMkLst>
        <pc:spChg chg="mod">
          <ac:chgData name="Lohic Beneyzet" userId="35427055-a5b7-46ad-9524-6956ea54a6e4" providerId="ADAL" clId="{E3925ECE-87A6-4257-91B9-F24A828DC17E}" dt="2021-03-29T20:22:35.328" v="4" actId="313"/>
          <ac:spMkLst>
            <pc:docMk/>
            <pc:sldMk cId="2915057737" sldId="359"/>
            <ac:spMk id="6" creationId="{009EAD6C-D563-D744-AFCA-AE8CA95E6630}"/>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2" dt="2021-03-21T10:28:25.128" idx="1">
    <p:pos x="3728" y="1033"/>
    <p:text>Look for a better translation</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3-22T16:34:35.763" idx="2">
    <p:pos x="2623" y="884"/>
    <p:text>Is Time here Delay or Duration?</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1-03-23T07:39:00.357" idx="3">
    <p:pos x="4332" y="608"/>
    <p:text>It’s not about the Metrics, but about the Conversation
L'important n'est pas la statistique mais la conversation autour d'elle</p:text>
    <p:extLst>
      <p:ext uri="{C676402C-5697-4E1C-873F-D02D1690AC5C}">
        <p15:threadingInfo xmlns:p15="http://schemas.microsoft.com/office/powerpoint/2012/main" timeZoneBias="-60"/>
      </p:ext>
    </p:extLst>
  </p:cm>
</p: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03/29/2021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23</a:t>
            </a:fld>
            <a:endParaRPr lang="en-NL"/>
          </a:p>
        </p:txBody>
      </p:sp>
    </p:spTree>
    <p:extLst>
      <p:ext uri="{BB962C8B-B14F-4D97-AF65-F5344CB8AC3E}">
        <p14:creationId xmlns:p14="http://schemas.microsoft.com/office/powerpoint/2010/main" val="926685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25</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77</a:t>
            </a:fld>
            <a:endParaRPr lang="en-NL"/>
          </a:p>
        </p:txBody>
      </p:sp>
    </p:spTree>
    <p:extLst>
      <p:ext uri="{BB962C8B-B14F-4D97-AF65-F5344CB8AC3E}">
        <p14:creationId xmlns:p14="http://schemas.microsoft.com/office/powerpoint/2010/main" val="34887799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03/29/2021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03/29/2021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03/29/2021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03/29/2021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03/29/2021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03/29/2021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03/29/2021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03/29/2021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03/29/2021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03/29/2021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03/29/2021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03/29/2021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3618"/>
            <a:ext cx="4961872" cy="1631215"/>
            <a:chOff x="2149311" y="3497513"/>
            <a:chExt cx="3321303"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65560" y="3497513"/>
              <a:ext cx="3305054" cy="1192814"/>
            </a:xfrm>
            <a:prstGeom prst="rect">
              <a:avLst/>
            </a:prstGeom>
            <a:noFill/>
          </p:spPr>
          <p:txBody>
            <a:bodyPr wrap="square" rtlCol="0">
              <a:spAutoFit/>
            </a:bodyPr>
            <a:lstStyle/>
            <a:p>
              <a:r>
                <a:rPr lang="en-NL" sz="10000" dirty="0">
                  <a:solidFill>
                    <a:schemeClr val="bg1"/>
                  </a:solidFill>
                  <a:latin typeface="Marvel" pitchFamily="2" charset="0"/>
                </a:rPr>
                <a:t>MESUR</a:t>
              </a:r>
              <a:r>
                <a:rPr lang="en-US" sz="10000" dirty="0">
                  <a:solidFill>
                    <a:schemeClr val="bg1"/>
                  </a:solidFill>
                  <a:latin typeface="Marvel" pitchFamily="2" charset="0"/>
                </a:rPr>
                <a:t>E DES</a:t>
              </a:r>
              <a:endParaRPr lang="en-NL" sz="10000" dirty="0">
                <a:solidFill>
                  <a:schemeClr val="bg1"/>
                </a:solidFill>
                <a:latin typeface="Marvel" pitchFamily="2" charset="0"/>
              </a:endParaRP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30091" y="1809759"/>
            <a:ext cx="4400368" cy="1631216"/>
            <a:chOff x="2149311" y="3564510"/>
            <a:chExt cx="2549329"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9311" y="3732989"/>
              <a:ext cx="2454754" cy="127637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67906" y="3564510"/>
              <a:ext cx="2530734" cy="1770905"/>
            </a:xfrm>
            <a:prstGeom prst="rect">
              <a:avLst/>
            </a:prstGeom>
            <a:noFill/>
          </p:spPr>
          <p:txBody>
            <a:bodyPr wrap="square" rtlCol="0">
              <a:spAutoFit/>
            </a:bodyPr>
            <a:lstStyle/>
            <a:p>
              <a:r>
                <a:rPr lang="en-US" sz="10000" dirty="0">
                  <a:solidFill>
                    <a:schemeClr val="bg1"/>
                  </a:solidFill>
                  <a:latin typeface="Marvel" pitchFamily="2" charset="0"/>
                </a:rPr>
                <a:t>RESULTATS</a:t>
              </a:r>
              <a:endParaRPr lang="en-NL" sz="10000" dirty="0">
                <a:solidFill>
                  <a:schemeClr val="bg1"/>
                </a:solidFill>
                <a:latin typeface="Marvel" pitchFamily="2" charset="0"/>
              </a:endParaRP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Satisfaction</a:t>
              </a:r>
              <a:endParaRPr lang="en-US" sz="5000" b="1" dirty="0">
                <a:solidFill>
                  <a:schemeClr val="bg1"/>
                </a:solidFill>
                <a:latin typeface="Ubuntu" panose="020B0504030602030204" pitchFamily="34" charset="0"/>
              </a:endParaRPr>
            </a:p>
            <a:p>
              <a:pPr algn="ctr"/>
              <a:r>
                <a:rPr lang="en-US" sz="5000" b="1" dirty="0">
                  <a:solidFill>
                    <a:schemeClr val="bg1"/>
                  </a:solidFill>
                  <a:latin typeface="Ubuntu" panose="020B0504030602030204" pitchFamily="34" charset="0"/>
                </a:rPr>
                <a:t>Client</a:t>
              </a:r>
              <a:endParaRPr lang="en-NL" sz="5000" b="1" dirty="0">
                <a:solidFill>
                  <a:schemeClr val="bg1"/>
                </a:solidFill>
                <a:latin typeface="Ubuntu" panose="020B0504030602030204" pitchFamily="34" charset="0"/>
              </a:endParaRP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C66D111-90B8-9B4E-938B-E7D9939AEC9E}"/>
              </a:ext>
            </a:extLst>
          </p:cNvPr>
          <p:cNvGrpSpPr/>
          <p:nvPr/>
        </p:nvGrpSpPr>
        <p:grpSpPr>
          <a:xfrm>
            <a:off x="883471" y="1313894"/>
            <a:ext cx="5792732" cy="2181406"/>
            <a:chOff x="821477" y="1283595"/>
            <a:chExt cx="5792732" cy="2181406"/>
          </a:xfrm>
        </p:grpSpPr>
        <p:sp>
          <p:nvSpPr>
            <p:cNvPr id="4" name="TextBox 3">
              <a:extLst>
                <a:ext uri="{FF2B5EF4-FFF2-40B4-BE49-F238E27FC236}">
                  <a16:creationId xmlns:a16="http://schemas.microsoft.com/office/drawing/2014/main" id="{04A1D98C-6844-1047-AE20-4C0289E1FAD6}"/>
                </a:ext>
              </a:extLst>
            </p:cNvPr>
            <p:cNvSpPr txBox="1"/>
            <p:nvPr/>
          </p:nvSpPr>
          <p:spPr>
            <a:xfrm>
              <a:off x="821477" y="1283595"/>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Tendances des</a:t>
              </a:r>
              <a:br>
                <a:rPr lang="fr-FR" sz="5000" b="1" dirty="0">
                  <a:solidFill>
                    <a:schemeClr val="bg1"/>
                  </a:solidFill>
                  <a:latin typeface="Ubuntu" panose="020B0504030602030204" pitchFamily="34" charset="0"/>
                </a:rPr>
              </a:br>
              <a:r>
                <a:rPr lang="fr-FR" sz="5000" b="1" dirty="0">
                  <a:solidFill>
                    <a:schemeClr val="bg1"/>
                  </a:solidFill>
                  <a:latin typeface="Ubuntu" panose="020B0504030602030204" pitchFamily="34" charset="0"/>
                </a:rPr>
                <a:t>Défauts</a:t>
              </a:r>
            </a:p>
          </p:txBody>
        </p:sp>
        <p:sp>
          <p:nvSpPr>
            <p:cNvPr id="14" name="Diamond 13">
              <a:extLst>
                <a:ext uri="{FF2B5EF4-FFF2-40B4-BE49-F238E27FC236}">
                  <a16:creationId xmlns:a16="http://schemas.microsoft.com/office/drawing/2014/main" id="{5F898ECD-9A48-6344-B2A0-4E6E20AD0A1F}"/>
                </a:ext>
              </a:extLst>
            </p:cNvPr>
            <p:cNvSpPr/>
            <p:nvPr/>
          </p:nvSpPr>
          <p:spPr>
            <a:xfrm>
              <a:off x="2792914" y="291481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Diamond 14">
              <a:extLst>
                <a:ext uri="{FF2B5EF4-FFF2-40B4-BE49-F238E27FC236}">
                  <a16:creationId xmlns:a16="http://schemas.microsoft.com/office/drawing/2014/main" id="{D5DC2B01-F4DD-5542-A4AA-D948DBD925D5}"/>
                </a:ext>
              </a:extLst>
            </p:cNvPr>
            <p:cNvSpPr/>
            <p:nvPr/>
          </p:nvSpPr>
          <p:spPr>
            <a:xfrm>
              <a:off x="3442748"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Diamond 15">
              <a:extLst>
                <a:ext uri="{FF2B5EF4-FFF2-40B4-BE49-F238E27FC236}">
                  <a16:creationId xmlns:a16="http://schemas.microsoft.com/office/drawing/2014/main" id="{7F0C826D-9CAF-BE47-9C21-B43F1B78958E}"/>
                </a:ext>
              </a:extLst>
            </p:cNvPr>
            <p:cNvSpPr/>
            <p:nvPr/>
          </p:nvSpPr>
          <p:spPr>
            <a:xfrm>
              <a:off x="4092582" y="290503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Rapport Coût Produit</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Taux d’échec des changements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733299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83597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44726" y="1454260"/>
            <a:ext cx="5870221" cy="2419129"/>
            <a:chOff x="805982" y="1360938"/>
            <a:chExt cx="587022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883471" y="1407104"/>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Index des versions installées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016338" y="3569729"/>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555669" y="-324090"/>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029052" y="1324604"/>
            <a:ext cx="3305328" cy="2308324"/>
          </a:xfrm>
          <a:prstGeom prst="rect">
            <a:avLst/>
          </a:prstGeom>
        </p:spPr>
        <p:txBody>
          <a:bodyPr wrap="square">
            <a:spAutoFit/>
          </a:bodyPr>
          <a:lstStyle/>
          <a:p>
            <a:pPr algn="ctr"/>
            <a:r>
              <a:rPr lang="fr-FR" altLang="nl-NL" sz="900" b="1" dirty="0">
                <a:solidFill>
                  <a:schemeClr val="bg1"/>
                </a:solidFill>
                <a:latin typeface="Ubuntu Light" panose="020B0304030602030204" pitchFamily="34" charset="0"/>
              </a:rPr>
              <a:t>Scrum </a:t>
            </a:r>
            <a:r>
              <a:rPr lang="fr-FR" altLang="nl-NL" sz="900" b="1" dirty="0" err="1">
                <a:solidFill>
                  <a:schemeClr val="bg1"/>
                </a:solidFill>
                <a:latin typeface="Ubuntu Light" panose="020B0304030602030204" pitchFamily="34" charset="0"/>
              </a:rPr>
              <a:t>Facilitators</a:t>
            </a:r>
            <a:r>
              <a:rPr lang="fr-FR" altLang="nl-NL" sz="900" b="1"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est une organisation de formation basée aux Pays-Bas dont la mission est d'aider les professionnels à devenir de formidables animateurs Scrum. Un animateur Scrum peut être un Scrum Master, un Product </a:t>
            </a:r>
            <a:r>
              <a:rPr lang="fr-FR" altLang="nl-NL" sz="900" dirty="0" err="1">
                <a:solidFill>
                  <a:schemeClr val="bg1"/>
                </a:solidFill>
                <a:latin typeface="Ubuntu Light" panose="020B0304030602030204" pitchFamily="34" charset="0"/>
              </a:rPr>
              <a:t>Owner</a:t>
            </a:r>
            <a:r>
              <a:rPr lang="fr-FR" altLang="nl-NL" sz="900" dirty="0">
                <a:solidFill>
                  <a:schemeClr val="bg1"/>
                </a:solidFill>
                <a:latin typeface="Ubuntu Light" panose="020B0304030602030204" pitchFamily="34" charset="0"/>
              </a:rPr>
              <a:t>, un développeur ou un leader. Les grands animateurs Scrum comprennent les valeurs et principes Scrum et les utilisent pour mettre en œuvre efficacement Scrum avec leurs équipes et organisations.</a:t>
            </a:r>
            <a:endParaRPr lang="fr-FR" sz="900" dirty="0">
              <a:solidFill>
                <a:schemeClr val="bg1"/>
              </a:solidFill>
              <a:latin typeface="Ubuntu Light" panose="020B0304030602030204" pitchFamily="34" charset="0"/>
            </a:endParaRPr>
          </a:p>
          <a:p>
            <a:pPr algn="ctr"/>
            <a:endParaRPr lang="fr-FR" sz="900" dirty="0">
              <a:solidFill>
                <a:schemeClr val="bg1"/>
              </a:solidFill>
              <a:latin typeface="Ubuntu Light" panose="020B030403060203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lang="fr-FR" altLang="nl-NL" sz="900" b="1" dirty="0">
                <a:solidFill>
                  <a:schemeClr val="bg1"/>
                </a:solidFill>
                <a:latin typeface="Ubuntu Light" panose="020B0304030602030204" pitchFamily="34" charset="0"/>
              </a:rPr>
              <a:t>Scrum </a:t>
            </a:r>
            <a:r>
              <a:rPr lang="fr-FR" altLang="nl-NL" sz="900" b="1" dirty="0" err="1">
                <a:solidFill>
                  <a:schemeClr val="bg1"/>
                </a:solidFill>
                <a:latin typeface="Ubuntu Light" panose="020B0304030602030204" pitchFamily="34" charset="0"/>
              </a:rPr>
              <a:t>Facilitators</a:t>
            </a:r>
            <a:r>
              <a:rPr lang="fr-FR" altLang="nl-NL" sz="900" b="1"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est un </a:t>
            </a:r>
            <a:r>
              <a:rPr lang="fr-FR" altLang="nl-NL" sz="900" b="1" dirty="0">
                <a:solidFill>
                  <a:schemeClr val="bg1"/>
                </a:solidFill>
                <a:latin typeface="Ubuntu Light" panose="020B0304030602030204" pitchFamily="34" charset="0"/>
              </a:rPr>
              <a:t>partenaire Scrum.org</a:t>
            </a:r>
            <a:r>
              <a:rPr lang="fr-FR" altLang="nl-NL" sz="900" dirty="0">
                <a:solidFill>
                  <a:schemeClr val="bg1"/>
                </a:solidFill>
                <a:latin typeface="Ubuntu Light" panose="020B0304030602030204" pitchFamily="34" charset="0"/>
              </a:rPr>
              <a:t>. Nos cours sont accrédités, toujours à jour, amusants, super interactifs et toujours animés par deux formateurs pour maximiser vos objectifs d'apprentissage. Nos formateurs sont </a:t>
            </a:r>
            <a:r>
              <a:rPr lang="fr-FR" altLang="nl-NL" sz="900" b="1" dirty="0">
                <a:solidFill>
                  <a:schemeClr val="bg1"/>
                </a:solidFill>
                <a:latin typeface="Ubuntu Light" panose="020B0304030602030204" pitchFamily="34" charset="0"/>
              </a:rPr>
              <a:t>des experts chevronnés </a:t>
            </a:r>
            <a:r>
              <a:rPr lang="fr-FR" altLang="nl-NL" sz="900" dirty="0">
                <a:solidFill>
                  <a:schemeClr val="bg1"/>
                </a:solidFill>
                <a:latin typeface="Ubuntu Light" panose="020B0304030602030204" pitchFamily="34" charset="0"/>
              </a:rPr>
              <a:t>et des formateurs Scrum Professionnels </a:t>
            </a:r>
            <a:r>
              <a:rPr lang="fr-FR" altLang="nl-NL" sz="900" b="1" dirty="0">
                <a:solidFill>
                  <a:schemeClr val="bg1"/>
                </a:solidFill>
                <a:latin typeface="Ubuntu Light" panose="020B0304030602030204" pitchFamily="34" charset="0"/>
              </a:rPr>
              <a:t>certifiés Scrum.org</a:t>
            </a:r>
            <a:r>
              <a:rPr lang="fr-FR" altLang="nl-NL" sz="900" dirty="0">
                <a:solidFill>
                  <a:schemeClr val="bg1"/>
                </a:solidFill>
                <a:latin typeface="Ubuntu Light" panose="020B0304030602030204" pitchFamily="34" charset="0"/>
              </a:rPr>
              <a:t> avec une expérience pratique substantielle acquise dans divers contextes. </a:t>
            </a: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748287"/>
            <a:ext cx="3572360" cy="1015663"/>
          </a:xfrm>
          <a:prstGeom prst="rect">
            <a:avLst/>
          </a:prstGeom>
          <a:noFill/>
        </p:spPr>
        <p:txBody>
          <a:bodyPr wrap="square" rtlCol="0">
            <a:spAutoFit/>
          </a:bodyPr>
          <a:lstStyle/>
          <a:p>
            <a:pPr algn="ctr"/>
            <a:r>
              <a:rPr lang="fr-FR" sz="1000" dirty="0">
                <a:solidFill>
                  <a:schemeClr val="bg1"/>
                </a:solidFill>
                <a:latin typeface="Ubuntu" panose="020B0504030602030204" pitchFamily="34" charset="0"/>
              </a:rPr>
              <a:t>Ce jeu est basé sur le Management par Preuves (EBM). EBM est un cadre empirique que les organisations peuvent utiliser pour aider </a:t>
            </a:r>
            <a:r>
              <a:rPr lang="fr-FR" altLang="nl-NL" sz="1000" dirty="0">
                <a:solidFill>
                  <a:schemeClr val="bg1"/>
                </a:solidFill>
                <a:latin typeface="Ubuntu" panose="020B0504030602030204" pitchFamily="34" charset="0"/>
              </a:rPr>
              <a:t>à</a:t>
            </a:r>
            <a:r>
              <a:rPr lang="fr-FR" sz="1000" dirty="0">
                <a:solidFill>
                  <a:schemeClr val="bg1"/>
                </a:solidFill>
                <a:latin typeface="Ubuntu" panose="020B0504030602030204" pitchFamily="34" charset="0"/>
              </a:rPr>
              <a:t> mesurer la valeur (perçue) du produit et la façon font elles livrent leurs produits. Les mesures peuvent être inspectées pour aider </a:t>
            </a:r>
            <a:r>
              <a:rPr lang="fr-FR" altLang="nl-NL" sz="1000" dirty="0">
                <a:solidFill>
                  <a:schemeClr val="bg1"/>
                </a:solidFill>
                <a:latin typeface="Ubuntu" panose="020B0504030602030204" pitchFamily="34" charset="0"/>
              </a:rPr>
              <a:t>à</a:t>
            </a:r>
            <a:r>
              <a:rPr lang="fr-FR" sz="1000" dirty="0">
                <a:solidFill>
                  <a:schemeClr val="bg1"/>
                </a:solidFill>
                <a:latin typeface="Ubuntu" panose="020B0504030602030204" pitchFamily="34" charset="0"/>
              </a:rPr>
              <a:t> maximiser la valeur du produit et améliorer la façon de travailler.</a:t>
            </a:r>
            <a:endParaRPr lang="fr-FR"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3612" y="1837558"/>
            <a:ext cx="3305328" cy="3277820"/>
          </a:xfrm>
          <a:prstGeom prst="rect">
            <a:avLst/>
          </a:prstGeom>
          <a:noFill/>
        </p:spPr>
        <p:txBody>
          <a:bodyPr wrap="square" rtlCol="0">
            <a:spAutoFit/>
          </a:bodyPr>
          <a:lstStyle/>
          <a:p>
            <a:pPr marL="228600" indent="-228600">
              <a:buFont typeface="+mj-lt"/>
              <a:buAutoNum type="arabicPeriod"/>
            </a:pPr>
            <a:r>
              <a:rPr lang="fr-FR" sz="900" dirty="0">
                <a:solidFill>
                  <a:schemeClr val="bg1"/>
                </a:solidFill>
                <a:latin typeface="Ubuntu Light" panose="020B0304030602030204" pitchFamily="34" charset="0"/>
              </a:rPr>
              <a:t>En tant qu’Animateur Scrum. Mettez les 4 Domaines de Valeur Clé (</a:t>
            </a:r>
            <a:r>
              <a:rPr lang="fr-FR" sz="900" dirty="0" err="1">
                <a:solidFill>
                  <a:schemeClr val="bg1"/>
                </a:solidFill>
                <a:latin typeface="Ubuntu Light" panose="020B0304030602030204" pitchFamily="34" charset="0"/>
              </a:rPr>
              <a:t>KVAs</a:t>
            </a:r>
            <a:r>
              <a:rPr lang="fr-FR" sz="900" dirty="0">
                <a:solidFill>
                  <a:schemeClr val="bg1"/>
                </a:solidFill>
                <a:latin typeface="Ubuntu Light" panose="020B0304030602030204" pitchFamily="34" charset="0"/>
              </a:rPr>
              <a:t>) sur une ligne au sol (Valeur Actuelle, Délai de mise sur le Marché, Capacité </a:t>
            </a:r>
            <a:r>
              <a:rPr lang="fr-FR" altLang="nl-NL" sz="900" dirty="0">
                <a:solidFill>
                  <a:schemeClr val="bg1"/>
                </a:solidFill>
                <a:latin typeface="Ubuntu Light" panose="020B0304030602030204" pitchFamily="34" charset="0"/>
              </a:rPr>
              <a:t>à</a:t>
            </a:r>
            <a:r>
              <a:rPr lang="fr-FR" sz="900" dirty="0">
                <a:solidFill>
                  <a:schemeClr val="bg1"/>
                </a:solidFill>
                <a:latin typeface="Ubuntu Light" panose="020B0304030602030204" pitchFamily="34" charset="0"/>
              </a:rPr>
              <a:t> Innover et la Valeur Non-</a:t>
            </a:r>
            <a:r>
              <a:rPr lang="fr-FR" sz="900" dirty="0" err="1">
                <a:solidFill>
                  <a:schemeClr val="bg1"/>
                </a:solidFill>
                <a:latin typeface="Ubuntu Light" panose="020B0304030602030204" pitchFamily="34" charset="0"/>
              </a:rPr>
              <a:t>Realisée</a:t>
            </a:r>
            <a:r>
              <a:rPr lang="fr-FR" sz="900" dirty="0">
                <a:solidFill>
                  <a:schemeClr val="bg1"/>
                </a:solidFill>
                <a:latin typeface="Ubuntu Light" panose="020B0304030602030204" pitchFamily="34" charset="0"/>
              </a:rPr>
              <a:t>). </a:t>
            </a:r>
            <a:r>
              <a:rPr lang="fr-FR" altLang="nl-NL" sz="900" dirty="0">
                <a:solidFill>
                  <a:schemeClr val="bg1"/>
                </a:solidFill>
                <a:latin typeface="Ubuntu Light" panose="020B0304030602030204" pitchFamily="34" charset="0"/>
              </a:rPr>
              <a:t>Expliquez chaque KVA aux participants</a:t>
            </a:r>
            <a:r>
              <a:rPr lang="fr-FR" sz="900" dirty="0">
                <a:solidFill>
                  <a:schemeClr val="bg1"/>
                </a:solidFill>
                <a:latin typeface="Ubuntu Light" panose="020B0304030602030204" pitchFamily="34" charset="0"/>
              </a:rPr>
              <a:t>.</a:t>
            </a:r>
          </a:p>
          <a:p>
            <a:pPr marL="228600" indent="-228600">
              <a:buFont typeface="+mj-lt"/>
              <a:buAutoNum type="arabicPeriod"/>
            </a:pPr>
            <a:r>
              <a:rPr lang="fr-FR" altLang="nl-NL" sz="900" dirty="0">
                <a:solidFill>
                  <a:schemeClr val="bg1"/>
                </a:solidFill>
                <a:latin typeface="Ubuntu Light" panose="020B0304030602030204" pitchFamily="34" charset="0"/>
              </a:rPr>
              <a:t>Formez deux groupes et remettez à l'un des groupes les cartes KVM (Key Value </a:t>
            </a:r>
            <a:r>
              <a:rPr lang="fr-FR" altLang="nl-NL" sz="900" dirty="0" err="1">
                <a:solidFill>
                  <a:schemeClr val="bg1"/>
                </a:solidFill>
                <a:latin typeface="Ubuntu Light" panose="020B0304030602030204" pitchFamily="34" charset="0"/>
              </a:rPr>
              <a:t>Measures</a:t>
            </a:r>
            <a:r>
              <a:rPr lang="fr-FR" altLang="nl-NL" sz="900" dirty="0">
                <a:solidFill>
                  <a:schemeClr val="bg1"/>
                </a:solidFill>
                <a:latin typeface="Ubuntu Light" panose="020B0304030602030204" pitchFamily="34" charset="0"/>
              </a:rPr>
              <a:t>) vertes et l'autre groupe les KVM violets restantes. </a:t>
            </a:r>
          </a:p>
          <a:p>
            <a:pPr marL="228600" indent="-228600">
              <a:buFont typeface="+mj-lt"/>
              <a:buAutoNum type="arabicPeriod"/>
            </a:pPr>
            <a:r>
              <a:rPr lang="fr-FR" altLang="nl-NL" sz="900" dirty="0">
                <a:solidFill>
                  <a:schemeClr val="bg1"/>
                </a:solidFill>
                <a:latin typeface="Ubuntu Light" panose="020B0304030602030204" pitchFamily="34" charset="0"/>
              </a:rPr>
              <a:t>Étape 1: Invitez le (s) groupe (s) à discuter et à placer les KVM sous le bon KVA. </a:t>
            </a:r>
          </a:p>
          <a:p>
            <a:pPr marL="228600" indent="-228600">
              <a:buFont typeface="+mj-lt"/>
              <a:buAutoNum type="arabicPeriod"/>
            </a:pPr>
            <a:r>
              <a:rPr lang="fr-FR" altLang="nl-NL" sz="900" dirty="0">
                <a:solidFill>
                  <a:schemeClr val="bg1"/>
                </a:solidFill>
                <a:latin typeface="Ubuntu Light" panose="020B0304030602030204" pitchFamily="34" charset="0"/>
              </a:rPr>
              <a:t>Étape 2: Invitez les deux groupes à discuter de leurs résultats et à adapter leurs fiches. Assurez-vous qu'à la fin de ce tour, les cartes KVM sont sous le bon KVA. </a:t>
            </a:r>
          </a:p>
          <a:p>
            <a:pPr marL="228600" indent="-228600">
              <a:buFont typeface="+mj-lt"/>
              <a:buAutoNum type="arabicPeriod"/>
            </a:pPr>
            <a:r>
              <a:rPr lang="fr-FR" altLang="nl-NL" sz="900" dirty="0">
                <a:solidFill>
                  <a:schemeClr val="bg1"/>
                </a:solidFill>
                <a:latin typeface="Ubuntu Light" panose="020B0304030602030204" pitchFamily="34" charset="0"/>
              </a:rPr>
              <a:t>Étape 3: Invitez les participants à examiner individuellement les KVM et à sélectionner un KVM qui a retenu leur attention. (Un KVM non-EBM peut également être choisi à ce stade)</a:t>
            </a:r>
            <a:endParaRPr lang="fr-FR" sz="900" dirty="0">
              <a:solidFill>
                <a:schemeClr val="bg1"/>
              </a:solidFill>
              <a:latin typeface="Ubuntu Light" panose="020B0304030602030204" pitchFamily="34" charset="0"/>
            </a:endParaRPr>
          </a:p>
          <a:p>
            <a:pPr marL="228600" indent="-228600">
              <a:buFont typeface="+mj-lt"/>
              <a:buAutoNum type="arabicPeriod"/>
            </a:pPr>
            <a:r>
              <a:rPr lang="fr-FR" altLang="nl-NL" sz="900" dirty="0">
                <a:solidFill>
                  <a:schemeClr val="bg1"/>
                </a:solidFill>
                <a:latin typeface="Ubuntu Light" panose="020B0304030602030204" pitchFamily="34" charset="0"/>
              </a:rPr>
              <a:t>Étape 4: Invitez les participants à former des groupes de quatre. Demandez à chaque participant d'expliquer pourquoi il a choisi son KVM et de collaborer à sa mise en œuvre. (Dans le cas de mesures non-EBM, faites attention qu'il ne s'agit pas de mesures de vanité et discutez des pièges potentiels)</a:t>
            </a:r>
            <a:endParaRPr lang="fr-FR" sz="900"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319382" y="4140182"/>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Based on the 2020 EBM Guide. 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32456" y="161565"/>
            <a:ext cx="3909016" cy="664926"/>
          </a:xfrm>
          <a:prstGeom prst="rect">
            <a:avLst/>
          </a:prstGeom>
          <a:noFill/>
        </p:spPr>
        <p:txBody>
          <a:bodyPr wrap="square" rtlCol="0">
            <a:spAutoFit/>
          </a:bodyPr>
          <a:lstStyle/>
          <a:p>
            <a:pPr algn="ctr"/>
            <a:r>
              <a:rPr lang="en-US" sz="3700" b="1" dirty="0">
                <a:latin typeface="Marvel" pitchFamily="2" charset="0"/>
              </a:rPr>
              <a:t>ANIME LE JEU</a:t>
            </a:r>
            <a:endParaRPr lang="en-NL" sz="3700" b="1" dirty="0">
              <a:latin typeface="Marvel" pitchFamily="2" charset="0"/>
            </a:endParaRP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Expérience client ou satisfaction souhaitée </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25791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41450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994257"/>
            <a:ext cx="6133762" cy="2900784"/>
            <a:chOff x="712955" y="866434"/>
            <a:chExt cx="6133762" cy="2900784"/>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866434"/>
              <a:ext cx="6133762" cy="2400657"/>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Durée de suppression d’obstacles</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94178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09521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792242"/>
            <a:ext cx="6133762" cy="3102799"/>
            <a:chOff x="712955" y="664419"/>
            <a:chExt cx="6133762" cy="3102799"/>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664419"/>
              <a:ext cx="6133762" cy="2400657"/>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Fréquence de Construction &amp; d’Intégration</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03266"/>
            <a:ext cx="5792732" cy="2178769"/>
            <a:chOff x="883471" y="1200991"/>
            <a:chExt cx="5792732" cy="2178769"/>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200991"/>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Délai de pivotement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34417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749482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000588"/>
            <a:ext cx="5792732" cy="2894453"/>
            <a:chOff x="883470" y="872765"/>
            <a:chExt cx="5792732" cy="2894453"/>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872765"/>
              <a:ext cx="5792732" cy="2400657"/>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Nombre d’Incidents en Production</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D8656E71-C2B4-0F4F-93C2-2FE01E15243E}"/>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15" name="Rectangle 14">
            <a:extLst>
              <a:ext uri="{FF2B5EF4-FFF2-40B4-BE49-F238E27FC236}">
                <a16:creationId xmlns:a16="http://schemas.microsoft.com/office/drawing/2014/main" id="{F07C9767-773C-644A-A638-0001139EE025}"/>
              </a:ext>
            </a:extLst>
          </p:cNvPr>
          <p:cNvSpPr/>
          <p:nvPr/>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17" name="TextBox 16">
            <a:extLst>
              <a:ext uri="{FF2B5EF4-FFF2-40B4-BE49-F238E27FC236}">
                <a16:creationId xmlns:a16="http://schemas.microsoft.com/office/drawing/2014/main" id="{E287ED43-6E86-FA4F-94F4-5B177664B785}"/>
              </a:ext>
            </a:extLst>
          </p:cNvPr>
          <p:cNvSpPr txBox="1"/>
          <p:nvPr/>
        </p:nvSpPr>
        <p:spPr>
          <a:xfrm>
            <a:off x="677300" y="1887167"/>
            <a:ext cx="6396896" cy="1477328"/>
          </a:xfrm>
          <a:prstGeom prst="rect">
            <a:avLst/>
          </a:prstGeom>
          <a:noFill/>
        </p:spPr>
        <p:txBody>
          <a:bodyPr wrap="square" rtlCol="0">
            <a:spAutoFit/>
          </a:bodyPr>
          <a:lstStyle/>
          <a:p>
            <a:pPr algn="ctr"/>
            <a:r>
              <a:rPr lang="en-US" sz="9000" dirty="0">
                <a:latin typeface="Marvel" pitchFamily="2" charset="0"/>
              </a:rPr>
              <a:t>VALEUR</a:t>
            </a:r>
            <a:r>
              <a:rPr lang="en-NL" sz="9000" dirty="0">
                <a:latin typeface="Marvel" pitchFamily="2" charset="0"/>
              </a:rPr>
              <a:t> </a:t>
            </a:r>
            <a:r>
              <a:rPr lang="en-US" sz="9000" dirty="0">
                <a:latin typeface="Marvel" pitchFamily="2" charset="0"/>
              </a:rPr>
              <a:t>ACTUELLE</a:t>
            </a:r>
            <a:endParaRPr lang="en-NL" sz="9000" dirty="0">
              <a:latin typeface="Marvel" pitchFamily="2" charset="0"/>
            </a:endParaRPr>
          </a:p>
        </p:txBody>
      </p:sp>
      <p:sp>
        <p:nvSpPr>
          <p:cNvPr id="2" name="TextBox 1">
            <a:extLst>
              <a:ext uri="{FF2B5EF4-FFF2-40B4-BE49-F238E27FC236}">
                <a16:creationId xmlns:a16="http://schemas.microsoft.com/office/drawing/2014/main" id="{40491A28-9097-6F43-9DB2-81A447868F1E}"/>
              </a:ext>
            </a:extLst>
          </p:cNvPr>
          <p:cNvSpPr txBox="1"/>
          <p:nvPr/>
        </p:nvSpPr>
        <p:spPr>
          <a:xfrm>
            <a:off x="2250731" y="3029919"/>
            <a:ext cx="3134192" cy="246221"/>
          </a:xfrm>
          <a:prstGeom prst="rect">
            <a:avLst/>
          </a:prstGeom>
          <a:noFill/>
        </p:spPr>
        <p:txBody>
          <a:bodyPr wrap="none" rtlCol="0">
            <a:spAutoFit/>
          </a:bodyPr>
          <a:lstStyle/>
          <a:p>
            <a:pPr algn="ctr"/>
            <a:r>
              <a:rPr lang="fr-FR" sz="1000">
                <a:solidFill>
                  <a:schemeClr val="bg1">
                    <a:lumMod val="50000"/>
                  </a:schemeClr>
                </a:solidFill>
                <a:latin typeface="Ubuntu" panose="020B0504030602030204" pitchFamily="34" charset="0"/>
              </a:rPr>
              <a:t>La valeur que le produit livre à l’heure d’aujourd’hui</a:t>
            </a:r>
          </a:p>
        </p:txBody>
      </p:sp>
      <p:sp>
        <p:nvSpPr>
          <p:cNvPr id="9" name="Rounded Rectangle 8">
            <a:extLst>
              <a:ext uri="{FF2B5EF4-FFF2-40B4-BE49-F238E27FC236}">
                <a16:creationId xmlns:a16="http://schemas.microsoft.com/office/drawing/2014/main" id="{80A414F0-FCE5-2E45-A339-248A82CA3769}"/>
              </a:ext>
            </a:extLst>
          </p:cNvPr>
          <p:cNvSpPr/>
          <p:nvPr/>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Rounded Rectangle 9">
            <a:extLst>
              <a:ext uri="{FF2B5EF4-FFF2-40B4-BE49-F238E27FC236}">
                <a16:creationId xmlns:a16="http://schemas.microsoft.com/office/drawing/2014/main" id="{2333F93C-0F67-C146-84E2-9B869646EE60}"/>
              </a:ext>
            </a:extLst>
          </p:cNvPr>
          <p:cNvSpPr/>
          <p:nvPr/>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Rounded Rectangle 10">
            <a:extLst>
              <a:ext uri="{FF2B5EF4-FFF2-40B4-BE49-F238E27FC236}">
                <a16:creationId xmlns:a16="http://schemas.microsoft.com/office/drawing/2014/main" id="{AA9F6613-2A28-7048-A742-95677A05CBD2}"/>
              </a:ext>
            </a:extLst>
          </p:cNvPr>
          <p:cNvSpPr/>
          <p:nvPr/>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ounded Rectangle 11">
            <a:extLst>
              <a:ext uri="{FF2B5EF4-FFF2-40B4-BE49-F238E27FC236}">
                <a16:creationId xmlns:a16="http://schemas.microsoft.com/office/drawing/2014/main" id="{2035461B-5D95-774C-8E4D-3CB256D762EA}"/>
              </a:ext>
            </a:extLst>
          </p:cNvPr>
          <p:cNvSpPr/>
          <p:nvPr/>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Rounded Rectangle 12">
            <a:extLst>
              <a:ext uri="{FF2B5EF4-FFF2-40B4-BE49-F238E27FC236}">
                <a16:creationId xmlns:a16="http://schemas.microsoft.com/office/drawing/2014/main" id="{F78111FD-544B-3749-B4C7-6C0601A72685}"/>
              </a:ext>
            </a:extLst>
          </p:cNvPr>
          <p:cNvSpPr/>
          <p:nvPr/>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ounded Rectangle 15">
            <a:extLst>
              <a:ext uri="{FF2B5EF4-FFF2-40B4-BE49-F238E27FC236}">
                <a16:creationId xmlns:a16="http://schemas.microsoft.com/office/drawing/2014/main" id="{74B1E9C1-F51F-E349-A7D6-273F919A86DE}"/>
              </a:ext>
            </a:extLst>
          </p:cNvPr>
          <p:cNvSpPr/>
          <p:nvPr/>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Rounded Rectangle 17">
            <a:extLst>
              <a:ext uri="{FF2B5EF4-FFF2-40B4-BE49-F238E27FC236}">
                <a16:creationId xmlns:a16="http://schemas.microsoft.com/office/drawing/2014/main" id="{6BB192FA-7562-6C45-B5B6-0487D9CB90FC}"/>
              </a:ext>
            </a:extLst>
          </p:cNvPr>
          <p:cNvSpPr/>
          <p:nvPr/>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Rounded Rectangle 18">
            <a:extLst>
              <a:ext uri="{FF2B5EF4-FFF2-40B4-BE49-F238E27FC236}">
                <a16:creationId xmlns:a16="http://schemas.microsoft.com/office/drawing/2014/main" id="{DFF58212-847B-D248-84DE-5532419AD67A}"/>
              </a:ext>
            </a:extLst>
          </p:cNvPr>
          <p:cNvSpPr/>
          <p:nvPr/>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Rounded Rectangle 19">
            <a:extLst>
              <a:ext uri="{FF2B5EF4-FFF2-40B4-BE49-F238E27FC236}">
                <a16:creationId xmlns:a16="http://schemas.microsoft.com/office/drawing/2014/main" id="{8C0CF75B-D58A-4840-8464-3D74529F5933}"/>
              </a:ext>
            </a:extLst>
          </p:cNvPr>
          <p:cNvSpPr/>
          <p:nvPr/>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Rounded Rectangle 20">
            <a:extLst>
              <a:ext uri="{FF2B5EF4-FFF2-40B4-BE49-F238E27FC236}">
                <a16:creationId xmlns:a16="http://schemas.microsoft.com/office/drawing/2014/main" id="{66339E88-CF46-694D-8472-C7F78C4EBDDB}"/>
              </a:ext>
            </a:extLst>
          </p:cNvPr>
          <p:cNvSpPr/>
          <p:nvPr/>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Rounded Rectangle 21">
            <a:extLst>
              <a:ext uri="{FF2B5EF4-FFF2-40B4-BE49-F238E27FC236}">
                <a16:creationId xmlns:a16="http://schemas.microsoft.com/office/drawing/2014/main" id="{EE08CE49-2BDF-7E47-93A6-34A667AEB601}"/>
              </a:ext>
            </a:extLst>
          </p:cNvPr>
          <p:cNvSpPr/>
          <p:nvPr/>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Rounded Rectangle 22">
            <a:extLst>
              <a:ext uri="{FF2B5EF4-FFF2-40B4-BE49-F238E27FC236}">
                <a16:creationId xmlns:a16="http://schemas.microsoft.com/office/drawing/2014/main" id="{0B4B9A8D-960F-1A49-BC4D-3FC55095C91E}"/>
              </a:ext>
            </a:extLst>
          </p:cNvPr>
          <p:cNvSpPr/>
          <p:nvPr/>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Rounded Rectangle 23">
            <a:extLst>
              <a:ext uri="{FF2B5EF4-FFF2-40B4-BE49-F238E27FC236}">
                <a16:creationId xmlns:a16="http://schemas.microsoft.com/office/drawing/2014/main" id="{90B90E96-DA65-3844-A895-A8E4275F2E9E}"/>
              </a:ext>
            </a:extLst>
          </p:cNvPr>
          <p:cNvSpPr/>
          <p:nvPr/>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Rounded Rectangle 24">
            <a:extLst>
              <a:ext uri="{FF2B5EF4-FFF2-40B4-BE49-F238E27FC236}">
                <a16:creationId xmlns:a16="http://schemas.microsoft.com/office/drawing/2014/main" id="{5950A2A1-25A0-624E-8059-D651F019971A}"/>
              </a:ext>
            </a:extLst>
          </p:cNvPr>
          <p:cNvSpPr/>
          <p:nvPr/>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955084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Période de</a:t>
              </a:r>
            </a:p>
            <a:p>
              <a:pPr algn="ctr"/>
              <a:r>
                <a:rPr lang="fr-FR" sz="5000" b="1" dirty="0">
                  <a:solidFill>
                    <a:schemeClr val="bg1"/>
                  </a:solidFill>
                  <a:latin typeface="Ubuntu" panose="020B0504030602030204" pitchFamily="34" charset="0"/>
                </a:rPr>
                <a:t>Stabilisation</a:t>
              </a:r>
              <a:br>
                <a:rPr lang="fr-FR" sz="5000" b="1" dirty="0">
                  <a:solidFill>
                    <a:schemeClr val="bg1"/>
                  </a:solidFill>
                  <a:latin typeface="Ubuntu" panose="020B0504030602030204" pitchFamily="34" charset="0"/>
                </a:rPr>
              </a:br>
              <a:r>
                <a:rPr lang="fr-FR" sz="5000" b="1" dirty="0">
                  <a:solidFill>
                    <a:schemeClr val="bg1"/>
                  </a:solidFill>
                  <a:latin typeface="Ubuntu" panose="020B0504030602030204" pitchFamily="34" charset="0"/>
                </a:rPr>
                <a:t>d’une Version</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756207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 Délai </a:t>
              </a:r>
            </a:p>
            <a:p>
              <a:pPr algn="ctr"/>
              <a:r>
                <a:rPr lang="fr-FR" sz="5000" b="1" dirty="0">
                  <a:solidFill>
                    <a:schemeClr val="bg1"/>
                  </a:solidFill>
                  <a:latin typeface="Ubuntu" panose="020B0504030602030204" pitchFamily="34" charset="0"/>
                </a:rPr>
                <a:t>de Changement</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99964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54220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1644949" y="1469755"/>
            <a:ext cx="4269776" cy="2388140"/>
            <a:chOff x="1536460" y="1255092"/>
            <a:chExt cx="4269776"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1536460" y="1255092"/>
              <a:ext cx="4269776"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Part de March</a:t>
              </a:r>
              <a:r>
                <a:rPr lang="fr-FR" sz="5000" b="1" dirty="0">
                  <a:solidFill>
                    <a:schemeClr val="bg1"/>
                  </a:solidFill>
                  <a:latin typeface="Ubuntu" panose="020B0504030602030204" pitchFamily="34" charset="0"/>
                </a:rPr>
                <a:t>é</a:t>
              </a: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9739394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503334"/>
            <a:ext cx="5792732" cy="2320981"/>
            <a:chOff x="883470" y="1446237"/>
            <a:chExt cx="5792732" cy="2320981"/>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46237"/>
              <a:ext cx="5792732"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Temps de </a:t>
              </a: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Cycle </a:t>
              </a:r>
              <a:r>
                <a:rPr lang="en-US" sz="5000" b="1" dirty="0">
                  <a:solidFill>
                    <a:schemeClr val="bg1"/>
                  </a:solidFill>
                  <a:latin typeface="Ubuntu" panose="020B0504030602030204" pitchFamily="34" charset="0"/>
                </a:rPr>
                <a:t>Client</a:t>
              </a: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221837"/>
            <a:ext cx="5792732" cy="2260198"/>
            <a:chOff x="883471" y="1119562"/>
            <a:chExt cx="5792732" cy="2260198"/>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119562"/>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Temps d’Apprentissage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7E1EFB4C-1311-B440-95C3-BA632B2F7241}"/>
              </a:ext>
            </a:extLst>
          </p:cNvPr>
          <p:cNvSpPr/>
          <p:nvPr/>
        </p:nvSpPr>
        <p:spPr>
          <a:xfrm>
            <a:off x="-1"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411DE3CD-0A56-EA49-BAD4-E1141CFE920B}"/>
              </a:ext>
            </a:extLst>
          </p:cNvPr>
          <p:cNvGrpSpPr/>
          <p:nvPr/>
        </p:nvGrpSpPr>
        <p:grpSpPr>
          <a:xfrm>
            <a:off x="883470" y="1570727"/>
            <a:ext cx="5792732" cy="2186196"/>
            <a:chOff x="782731" y="1470475"/>
            <a:chExt cx="5792732" cy="2186196"/>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7047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Satisfaction</a:t>
              </a:r>
              <a:endParaRPr lang="en-US" sz="5000" b="1" dirty="0">
                <a:solidFill>
                  <a:schemeClr val="bg1"/>
                </a:solidFill>
                <a:latin typeface="Ubuntu" panose="020B0504030602030204" pitchFamily="34" charset="0"/>
              </a:endParaRPr>
            </a:p>
            <a:p>
              <a:pPr algn="ctr"/>
              <a:r>
                <a:rPr lang="en-US" sz="5000" b="1" dirty="0">
                  <a:solidFill>
                    <a:schemeClr val="bg1"/>
                  </a:solidFill>
                  <a:latin typeface="Ubuntu" panose="020B0504030602030204" pitchFamily="34" charset="0"/>
                </a:rPr>
                <a:t>Employ</a:t>
              </a:r>
              <a:r>
                <a:rPr lang="fr-FR" sz="5000" b="1" dirty="0">
                  <a:solidFill>
                    <a:schemeClr val="bg1"/>
                  </a:solidFill>
                  <a:latin typeface="Ubuntu" panose="020B0504030602030204" pitchFamily="34" charset="0"/>
                </a:rPr>
                <a:t>é</a:t>
              </a:r>
              <a:endParaRPr lang="en-NL" sz="5000" b="1" dirty="0">
                <a:solidFill>
                  <a:schemeClr val="bg1"/>
                </a:solidFill>
                <a:latin typeface="Ubuntu" panose="020B0504030602030204" pitchFamily="34" charset="0"/>
              </a:endParaRPr>
            </a:p>
          </p:txBody>
        </p:sp>
        <p:sp>
          <p:nvSpPr>
            <p:cNvPr id="2" name="Oval 1">
              <a:extLst>
                <a:ext uri="{FF2B5EF4-FFF2-40B4-BE49-F238E27FC236}">
                  <a16:creationId xmlns:a16="http://schemas.microsoft.com/office/drawing/2014/main" id="{834B95C0-F5BF-2E4F-A033-A6B9973B7448}"/>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Oval 9">
              <a:extLst>
                <a:ext uri="{FF2B5EF4-FFF2-40B4-BE49-F238E27FC236}">
                  <a16:creationId xmlns:a16="http://schemas.microsoft.com/office/drawing/2014/main" id="{D975C12E-419E-0C46-8C87-95AB33D8608B}"/>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AAF73833-4FBD-7648-82A7-CC4201E96683}"/>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46576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0330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A8B3ACB-CB70-4347-9147-436357820D7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ED8108-FDA4-3E46-8468-F32F3028F6A8}"/>
              </a:ext>
            </a:extLst>
          </p:cNvPr>
          <p:cNvGrpSpPr/>
          <p:nvPr/>
        </p:nvGrpSpPr>
        <p:grpSpPr>
          <a:xfrm>
            <a:off x="883471" y="1558795"/>
            <a:ext cx="5792732" cy="2210059"/>
            <a:chOff x="782731" y="1446612"/>
            <a:chExt cx="5792732" cy="221005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6612"/>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Index d’Utilisation Client</a:t>
              </a:r>
            </a:p>
          </p:txBody>
        </p:sp>
        <p:sp>
          <p:nvSpPr>
            <p:cNvPr id="10" name="Oval 9">
              <a:extLst>
                <a:ext uri="{FF2B5EF4-FFF2-40B4-BE49-F238E27FC236}">
                  <a16:creationId xmlns:a16="http://schemas.microsoft.com/office/drawing/2014/main" id="{51DD763D-2D80-0341-BBF5-1BE4D03E0B1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4DACCB6B-E3C5-8144-96AD-E97A5E3DC292}"/>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DB1B2D85-6356-1D48-84DB-1B9F95F87B2E}"/>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503854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808898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22B6B288-828A-D846-8E95-B2F336AC9601}"/>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C5397E4D-2ECB-654A-BB42-052B09C60867}"/>
              </a:ext>
            </a:extLst>
          </p:cNvPr>
          <p:cNvGrpSpPr/>
          <p:nvPr/>
        </p:nvGrpSpPr>
        <p:grpSpPr>
          <a:xfrm>
            <a:off x="883471" y="1546873"/>
            <a:ext cx="5792732" cy="2233904"/>
            <a:chOff x="774780" y="1510232"/>
            <a:chExt cx="5792732" cy="2233904"/>
          </a:xfrm>
        </p:grpSpPr>
        <p:sp>
          <p:nvSpPr>
            <p:cNvPr id="6" name="TextBox 5">
              <a:extLst>
                <a:ext uri="{FF2B5EF4-FFF2-40B4-BE49-F238E27FC236}">
                  <a16:creationId xmlns:a16="http://schemas.microsoft.com/office/drawing/2014/main" id="{009EAD6C-D563-D744-AFCA-AE8CA95E6630}"/>
                </a:ext>
              </a:extLst>
            </p:cNvPr>
            <p:cNvSpPr txBox="1"/>
            <p:nvPr/>
          </p:nvSpPr>
          <p:spPr>
            <a:xfrm>
              <a:off x="774780" y="1510232"/>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Chiffre d’affaire par Employé</a:t>
              </a:r>
            </a:p>
          </p:txBody>
        </p:sp>
        <p:sp>
          <p:nvSpPr>
            <p:cNvPr id="10" name="Oval 9">
              <a:extLst>
                <a:ext uri="{FF2B5EF4-FFF2-40B4-BE49-F238E27FC236}">
                  <a16:creationId xmlns:a16="http://schemas.microsoft.com/office/drawing/2014/main" id="{D8E95E7A-6367-B749-ACAD-56949AE74303}"/>
                </a:ext>
              </a:extLst>
            </p:cNvPr>
            <p:cNvSpPr/>
            <p:nvPr/>
          </p:nvSpPr>
          <p:spPr>
            <a:xfrm>
              <a:off x="3060712" y="337998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EC293A5-2C2E-3443-937B-03168DEC64A0}"/>
                </a:ext>
              </a:extLst>
            </p:cNvPr>
            <p:cNvSpPr/>
            <p:nvPr/>
          </p:nvSpPr>
          <p:spPr>
            <a:xfrm>
              <a:off x="3489041" y="337998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E7F1D3D-CBE3-504F-9E67-1287DBF150FF}"/>
                </a:ext>
              </a:extLst>
            </p:cNvPr>
            <p:cNvSpPr/>
            <p:nvPr/>
          </p:nvSpPr>
          <p:spPr>
            <a:xfrm>
              <a:off x="3917370" y="33799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75185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1140525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B49ADBA-1AE9-C141-8203-41C8CCC32B2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88C2D97-B31F-A443-8C09-D7B033974E51}"/>
              </a:ext>
            </a:extLst>
          </p:cNvPr>
          <p:cNvGrpSpPr/>
          <p:nvPr/>
        </p:nvGrpSpPr>
        <p:grpSpPr>
          <a:xfrm>
            <a:off x="883471" y="1555830"/>
            <a:ext cx="5792732" cy="2215989"/>
            <a:chOff x="782731" y="1440682"/>
            <a:chExt cx="5792732" cy="2215989"/>
          </a:xfrm>
        </p:grpSpPr>
        <p:sp>
          <p:nvSpPr>
            <p:cNvPr id="6" name="TextBox 5">
              <a:extLst>
                <a:ext uri="{FF2B5EF4-FFF2-40B4-BE49-F238E27FC236}">
                  <a16:creationId xmlns:a16="http://schemas.microsoft.com/office/drawing/2014/main" id="{009EAD6C-D563-D744-AFCA-AE8CA95E6630}"/>
                </a:ext>
              </a:extLst>
            </p:cNvPr>
            <p:cNvSpPr txBox="1"/>
            <p:nvPr/>
          </p:nvSpPr>
          <p:spPr>
            <a:xfrm>
              <a:off x="782731" y="1440682"/>
              <a:ext cx="5792732" cy="1631216"/>
            </a:xfrm>
            <a:prstGeom prst="rect">
              <a:avLst/>
            </a:prstGeom>
            <a:noFill/>
          </p:spPr>
          <p:txBody>
            <a:bodyPr wrap="square" rtlCol="0">
              <a:spAutoFit/>
            </a:bodyPr>
            <a:lstStyle/>
            <a:p>
              <a:pPr algn="ctr"/>
              <a:r>
                <a:rPr lang="fr-FR" sz="5000" b="1" dirty="0">
                  <a:solidFill>
                    <a:schemeClr val="bg1"/>
                  </a:solidFill>
                  <a:latin typeface="Ubuntu" panose="020B0504030602030204" pitchFamily="34" charset="0"/>
                </a:rPr>
                <a:t>Fréquence</a:t>
              </a:r>
              <a:r>
                <a:rPr lang="en-NL" sz="5000" b="1" dirty="0">
                  <a:solidFill>
                    <a:schemeClr val="bg1"/>
                  </a:solidFill>
                  <a:latin typeface="Ubuntu" panose="020B0504030602030204" pitchFamily="34" charset="0"/>
                </a:rPr>
                <a:t> </a:t>
              </a:r>
            </a:p>
            <a:p>
              <a:pPr algn="ctr"/>
              <a:r>
                <a:rPr lang="en-US" sz="5000" b="1" dirty="0">
                  <a:solidFill>
                    <a:schemeClr val="bg1"/>
                  </a:solidFill>
                  <a:latin typeface="Ubuntu" panose="020B0504030602030204" pitchFamily="34" charset="0"/>
                </a:rPr>
                <a:t>De Version</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6ADC8B98-F9B2-B546-8339-E15F909A01FB}"/>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E1F4DC01-F055-E849-8058-821EF6BF1903}"/>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62F621B-BF71-FC4A-ACB1-F4A7241545D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769461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443847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EFFB25-8CDC-344F-8D02-155D09741218}"/>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5BF3484-2EDD-8243-A82D-802F04ED2EA4}"/>
              </a:ext>
            </a:extLst>
          </p:cNvPr>
          <p:cNvGrpSpPr/>
          <p:nvPr/>
        </p:nvGrpSpPr>
        <p:grpSpPr>
          <a:xfrm>
            <a:off x="883471" y="1578674"/>
            <a:ext cx="5792732" cy="2170302"/>
            <a:chOff x="782731" y="1486369"/>
            <a:chExt cx="5792732" cy="2170302"/>
          </a:xfrm>
        </p:grpSpPr>
        <p:sp>
          <p:nvSpPr>
            <p:cNvPr id="4" name="TextBox 3">
              <a:extLst>
                <a:ext uri="{FF2B5EF4-FFF2-40B4-BE49-F238E27FC236}">
                  <a16:creationId xmlns:a16="http://schemas.microsoft.com/office/drawing/2014/main" id="{EDC2FECD-DABB-1340-A5D4-C463C1035B75}"/>
                </a:ext>
              </a:extLst>
            </p:cNvPr>
            <p:cNvSpPr txBox="1"/>
            <p:nvPr/>
          </p:nvSpPr>
          <p:spPr>
            <a:xfrm>
              <a:off x="782731" y="1486369"/>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Temps moyen de Reparation</a:t>
              </a:r>
            </a:p>
          </p:txBody>
        </p:sp>
        <p:sp>
          <p:nvSpPr>
            <p:cNvPr id="10" name="Oval 9">
              <a:extLst>
                <a:ext uri="{FF2B5EF4-FFF2-40B4-BE49-F238E27FC236}">
                  <a16:creationId xmlns:a16="http://schemas.microsoft.com/office/drawing/2014/main" id="{1C8E8937-97FF-8A41-884B-A7A96E7A9C01}"/>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2E5CBEA-24C1-8B4D-9704-2307EEE7584C}"/>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0309463A-E65F-694C-A72D-09FFCC04DDA8}"/>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921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7" name="TextBox 6">
            <a:extLst>
              <a:ext uri="{FF2B5EF4-FFF2-40B4-BE49-F238E27FC236}">
                <a16:creationId xmlns:a16="http://schemas.microsoft.com/office/drawing/2014/main" id="{DB3D77AE-9792-C547-90E9-C96C9012A78D}"/>
              </a:ext>
            </a:extLst>
          </p:cNvPr>
          <p:cNvSpPr txBox="1"/>
          <p:nvPr/>
        </p:nvSpPr>
        <p:spPr>
          <a:xfrm>
            <a:off x="404037" y="1964111"/>
            <a:ext cx="6907588" cy="1323439"/>
          </a:xfrm>
          <a:prstGeom prst="rect">
            <a:avLst/>
          </a:prstGeom>
          <a:noFill/>
        </p:spPr>
        <p:txBody>
          <a:bodyPr wrap="square" rtlCol="0">
            <a:spAutoFit/>
          </a:bodyPr>
          <a:lstStyle/>
          <a:p>
            <a:pPr algn="ctr"/>
            <a:r>
              <a:rPr lang="en-US" sz="8000" dirty="0">
                <a:latin typeface="Marvel" pitchFamily="2" charset="0"/>
              </a:rPr>
              <a:t>VALEUR NON-REALISEE</a:t>
            </a:r>
            <a:endParaRPr lang="en-NL" sz="8000" dirty="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661355" y="2992265"/>
            <a:ext cx="6319709" cy="400110"/>
          </a:xfrm>
          <a:prstGeom prst="rect">
            <a:avLst/>
          </a:prstGeom>
          <a:noFill/>
        </p:spPr>
        <p:txBody>
          <a:bodyPr wrap="square" rtlCol="0">
            <a:spAutoFit/>
          </a:bodyPr>
          <a:lstStyle/>
          <a:p>
            <a:pPr algn="ctr"/>
            <a:r>
              <a:rPr lang="en-GB" sz="1000" dirty="0">
                <a:solidFill>
                  <a:schemeClr val="bg1">
                    <a:lumMod val="50000"/>
                  </a:schemeClr>
                </a:solidFill>
                <a:latin typeface="Ubuntu" panose="020B0504030602030204" pitchFamily="34" charset="0"/>
              </a:rPr>
              <a:t>La </a:t>
            </a:r>
            <a:r>
              <a:rPr lang="en-GB" sz="1000" dirty="0" err="1">
                <a:solidFill>
                  <a:schemeClr val="bg1">
                    <a:lumMod val="50000"/>
                  </a:schemeClr>
                </a:solidFill>
                <a:latin typeface="Ubuntu" panose="020B0504030602030204" pitchFamily="34" charset="0"/>
              </a:rPr>
              <a:t>potentielle</a:t>
            </a:r>
            <a:r>
              <a:rPr lang="en-GB" sz="1000" dirty="0">
                <a:solidFill>
                  <a:schemeClr val="bg1">
                    <a:lumMod val="50000"/>
                  </a:schemeClr>
                </a:solidFill>
                <a:latin typeface="Ubuntu" panose="020B0504030602030204" pitchFamily="34" charset="0"/>
              </a:rPr>
              <a:t> </a:t>
            </a:r>
            <a:r>
              <a:rPr lang="en-GB" sz="1000" dirty="0" err="1">
                <a:solidFill>
                  <a:schemeClr val="bg1">
                    <a:lumMod val="50000"/>
                  </a:schemeClr>
                </a:solidFill>
                <a:latin typeface="Ubuntu" panose="020B0504030602030204" pitchFamily="34" charset="0"/>
              </a:rPr>
              <a:t>valeur</a:t>
            </a:r>
            <a:r>
              <a:rPr lang="en-GB" sz="1000" dirty="0">
                <a:solidFill>
                  <a:schemeClr val="bg1">
                    <a:lumMod val="50000"/>
                  </a:schemeClr>
                </a:solidFill>
                <a:latin typeface="Ubuntu" panose="020B0504030602030204" pitchFamily="34" charset="0"/>
              </a:rPr>
              <a:t> future qui </a:t>
            </a:r>
            <a:r>
              <a:rPr lang="en-GB" sz="1000" i="1" dirty="0" err="1">
                <a:solidFill>
                  <a:schemeClr val="bg1">
                    <a:lumMod val="50000"/>
                  </a:schemeClr>
                </a:solidFill>
                <a:latin typeface="Ubuntu" panose="020B0504030602030204" pitchFamily="34" charset="0"/>
              </a:rPr>
              <a:t>pourrait</a:t>
            </a:r>
            <a:r>
              <a:rPr lang="en-GB" sz="1000" dirty="0">
                <a:solidFill>
                  <a:schemeClr val="bg1">
                    <a:lumMod val="50000"/>
                  </a:schemeClr>
                </a:solidFill>
                <a:latin typeface="Ubuntu" panose="020B0504030602030204" pitchFamily="34" charset="0"/>
              </a:rPr>
              <a:t> </a:t>
            </a:r>
            <a:r>
              <a:rPr lang="fr-FR" altLang="nl-NL" sz="1000" dirty="0">
                <a:solidFill>
                  <a:schemeClr val="bg1">
                    <a:lumMod val="50000"/>
                  </a:schemeClr>
                </a:solidFill>
                <a:latin typeface="Ubuntu" panose="020B0504030602030204" pitchFamily="34" charset="0"/>
              </a:rPr>
              <a:t>être réalisée si l'organisation répondait aux besoins de tous les clients ou utilisateurs potentiels </a:t>
            </a:r>
            <a:endParaRPr lang="en-NL" sz="1000" dirty="0">
              <a:solidFill>
                <a:schemeClr val="bg1">
                  <a:lumMod val="50000"/>
                </a:schemeClr>
              </a:solidFill>
              <a:latin typeface="Ubuntu" panose="020B0504030602030204" pitchFamily="34" charset="0"/>
            </a:endParaRP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8631893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728697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C35568D5-D429-D947-80DE-2A5E309168BC}"/>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916E0CBF-53CB-5E4B-8BAE-86214A958466}"/>
              </a:ext>
            </a:extLst>
          </p:cNvPr>
          <p:cNvGrpSpPr/>
          <p:nvPr/>
        </p:nvGrpSpPr>
        <p:grpSpPr>
          <a:xfrm>
            <a:off x="883471" y="1572687"/>
            <a:ext cx="5843102" cy="1995365"/>
            <a:chOff x="833101" y="1438669"/>
            <a:chExt cx="5843102" cy="199536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25580"/>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5B7058D0-484F-7041-95AB-7E591285CA65}"/>
                </a:ext>
              </a:extLst>
            </p:cNvPr>
            <p:cNvSpPr txBox="1"/>
            <p:nvPr/>
          </p:nvSpPr>
          <p:spPr>
            <a:xfrm>
              <a:off x="833101" y="1438669"/>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Délai de </a:t>
              </a:r>
            </a:p>
            <a:p>
              <a:pPr algn="ctr"/>
              <a:r>
                <a:rPr lang="fr-FR" altLang="nl-NL" sz="5000" b="1" dirty="0">
                  <a:solidFill>
                    <a:schemeClr val="bg1"/>
                  </a:solidFill>
                  <a:latin typeface="Ubuntu" panose="020B0504030602030204" pitchFamily="34" charset="0"/>
                </a:rPr>
                <a:t>mise en œuvre </a:t>
              </a:r>
            </a:p>
          </p:txBody>
        </p:sp>
        <p:sp>
          <p:nvSpPr>
            <p:cNvPr id="11" name="Oval 10">
              <a:extLst>
                <a:ext uri="{FF2B5EF4-FFF2-40B4-BE49-F238E27FC236}">
                  <a16:creationId xmlns:a16="http://schemas.microsoft.com/office/drawing/2014/main" id="{C1EE0087-EF5B-A142-BB3A-13FB7CAF2828}"/>
                </a:ext>
              </a:extLst>
            </p:cNvPr>
            <p:cNvSpPr/>
            <p:nvPr/>
          </p:nvSpPr>
          <p:spPr>
            <a:xfrm>
              <a:off x="3068663" y="306988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41A41BCC-AB03-6A42-B29E-3A0767815FC9}"/>
                </a:ext>
              </a:extLst>
            </p:cNvPr>
            <p:cNvSpPr/>
            <p:nvPr/>
          </p:nvSpPr>
          <p:spPr>
            <a:xfrm>
              <a:off x="3496992" y="3069886"/>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Oval 12">
              <a:extLst>
                <a:ext uri="{FF2B5EF4-FFF2-40B4-BE49-F238E27FC236}">
                  <a16:creationId xmlns:a16="http://schemas.microsoft.com/office/drawing/2014/main" id="{0D29B014-7DD0-B64E-8669-A34A658FB868}"/>
                </a:ext>
              </a:extLst>
            </p:cNvPr>
            <p:cNvSpPr/>
            <p:nvPr/>
          </p:nvSpPr>
          <p:spPr>
            <a:xfrm>
              <a:off x="3925321" y="3069885"/>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529465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607612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BB154A9-2B4F-C842-8772-D900D2DC33D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0EEFF9-5BFF-0C4A-9481-A20BE579B4CB}"/>
              </a:ext>
            </a:extLst>
          </p:cNvPr>
          <p:cNvGrpSpPr/>
          <p:nvPr/>
        </p:nvGrpSpPr>
        <p:grpSpPr>
          <a:xfrm>
            <a:off x="883471" y="1610483"/>
            <a:ext cx="5792732" cy="2106683"/>
            <a:chOff x="782731" y="1549988"/>
            <a:chExt cx="5792732" cy="2106683"/>
          </a:xfrm>
        </p:grpSpPr>
        <p:sp>
          <p:nvSpPr>
            <p:cNvPr id="5" name="TextBox 4">
              <a:extLst>
                <a:ext uri="{FF2B5EF4-FFF2-40B4-BE49-F238E27FC236}">
                  <a16:creationId xmlns:a16="http://schemas.microsoft.com/office/drawing/2014/main" id="{60AD8DD6-9A60-8743-8085-537BCCE56AB6}"/>
                </a:ext>
              </a:extLst>
            </p:cNvPr>
            <p:cNvSpPr txBox="1"/>
            <p:nvPr/>
          </p:nvSpPr>
          <p:spPr>
            <a:xfrm>
              <a:off x="782731" y="1549988"/>
              <a:ext cx="5792732" cy="1631216"/>
            </a:xfrm>
            <a:prstGeom prst="rect">
              <a:avLst/>
            </a:prstGeom>
            <a:noFill/>
          </p:spPr>
          <p:txBody>
            <a:bodyPr wrap="square" rtlCol="0">
              <a:spAutoFit/>
            </a:bodyPr>
            <a:lstStyle/>
            <a:p>
              <a:pPr algn="ctr"/>
              <a:r>
                <a:rPr lang="en-US" sz="5000" b="1" dirty="0" err="1">
                  <a:solidFill>
                    <a:schemeClr val="bg1"/>
                  </a:solidFill>
                  <a:latin typeface="Ubuntu" panose="020B0504030602030204" pitchFamily="34" charset="0"/>
                </a:rPr>
                <a:t>Taux</a:t>
              </a:r>
              <a:r>
                <a:rPr lang="en-US" sz="5000" b="1" dirty="0">
                  <a:solidFill>
                    <a:schemeClr val="bg1"/>
                  </a:solidFill>
                  <a:latin typeface="Ubuntu" panose="020B0504030602030204" pitchFamily="34" charset="0"/>
                </a:rPr>
                <a:t> </a:t>
              </a:r>
              <a:br>
                <a:rPr lang="en-US" sz="5000" b="1" dirty="0">
                  <a:solidFill>
                    <a:schemeClr val="bg1"/>
                  </a:solidFill>
                  <a:latin typeface="Ubuntu" panose="020B0504030602030204" pitchFamily="34" charset="0"/>
                </a:rPr>
              </a:br>
              <a:r>
                <a:rPr lang="en-US" sz="5000" b="1" dirty="0" err="1">
                  <a:solidFill>
                    <a:schemeClr val="bg1"/>
                  </a:solidFill>
                  <a:latin typeface="Ubuntu" panose="020B0504030602030204" pitchFamily="34" charset="0"/>
                </a:rPr>
                <a:t>d’Innovation</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9843A664-9637-2F49-808D-9A2F1D875DB0}"/>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FBFD1914-147A-814C-B2B8-1C48337415B1}"/>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143EDC96-8EC4-0B47-A041-3AFE2C68986F}"/>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42465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958203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07FA702-B549-8B47-B360-0598DD5BE11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C70A03F-F298-AC40-99A9-F045809B2B77}"/>
              </a:ext>
            </a:extLst>
          </p:cNvPr>
          <p:cNvGrpSpPr/>
          <p:nvPr/>
        </p:nvGrpSpPr>
        <p:grpSpPr>
          <a:xfrm>
            <a:off x="883471" y="1574702"/>
            <a:ext cx="5792732" cy="2178245"/>
            <a:chOff x="782731" y="1478426"/>
            <a:chExt cx="5792732" cy="2178245"/>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478426"/>
              <a:ext cx="5792732" cy="1631216"/>
            </a:xfrm>
            <a:prstGeom prst="rect">
              <a:avLst/>
            </a:prstGeom>
            <a:noFill/>
          </p:spPr>
          <p:txBody>
            <a:bodyPr wrap="square" rtlCol="0">
              <a:spAutoFit/>
            </a:bodyPr>
            <a:lstStyle/>
            <a:p>
              <a:pPr algn="ctr"/>
              <a:r>
                <a:rPr lang="fr-FR" sz="5000" b="1">
                  <a:solidFill>
                    <a:schemeClr val="bg1"/>
                  </a:solidFill>
                  <a:latin typeface="Ubuntu" panose="020B0504030602030204" pitchFamily="34" charset="0"/>
                </a:rPr>
                <a:t>Indice Sur-Product</a:t>
              </a:r>
            </a:p>
          </p:txBody>
        </p:sp>
        <p:sp>
          <p:nvSpPr>
            <p:cNvPr id="10" name="Oval 9">
              <a:extLst>
                <a:ext uri="{FF2B5EF4-FFF2-40B4-BE49-F238E27FC236}">
                  <a16:creationId xmlns:a16="http://schemas.microsoft.com/office/drawing/2014/main" id="{5DA0924D-78C5-5B47-B4BB-5D9CD1B268B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9F5F616E-3884-194C-877E-D7A4DA555144}"/>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EDE613FD-056A-D343-BD9B-C709717234C2}"/>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17966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721021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GB" sz="5000" b="1" dirty="0">
                  <a:solidFill>
                    <a:schemeClr val="bg1"/>
                  </a:solidFill>
                  <a:latin typeface="Ubuntu" panose="020B0504030602030204" pitchFamily="34" charset="0"/>
                </a:rPr>
                <a:t> </a:t>
              </a:r>
              <a:r>
                <a:rPr lang="fr-FR" altLang="nl-NL" sz="5000" b="1" dirty="0">
                  <a:solidFill>
                    <a:schemeClr val="bg1"/>
                  </a:solidFill>
                  <a:latin typeface="Ubuntu" panose="020B0504030602030204" pitchFamily="34" charset="0"/>
                </a:rPr>
                <a:t>Fréquence de déploiement </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625718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6045127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1586629"/>
            <a:ext cx="5792732" cy="2154391"/>
            <a:chOff x="782731" y="1502280"/>
            <a:chExt cx="5792732" cy="2154391"/>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1502280"/>
              <a:ext cx="5792732" cy="1631216"/>
            </a:xfrm>
            <a:prstGeom prst="rect">
              <a:avLst/>
            </a:prstGeom>
            <a:noFill/>
          </p:spPr>
          <p:txBody>
            <a:bodyPr wrap="square" rtlCol="0">
              <a:spAutoFit/>
            </a:bodyPr>
            <a:lstStyle/>
            <a:p>
              <a:pPr algn="ctr"/>
              <a:r>
                <a:rPr lang="en-US" sz="5000" b="1" dirty="0">
                  <a:solidFill>
                    <a:schemeClr val="bg1"/>
                  </a:solidFill>
                  <a:latin typeface="Ubuntu" panose="020B0504030602030204" pitchFamily="34" charset="0"/>
                </a:rPr>
                <a:t>Dette </a:t>
              </a:r>
            </a:p>
            <a:p>
              <a:pPr algn="ctr"/>
              <a:r>
                <a:rPr lang="en-NL" sz="5000" b="1" dirty="0">
                  <a:solidFill>
                    <a:schemeClr val="bg1"/>
                  </a:solidFill>
                  <a:latin typeface="Ubuntu" panose="020B0504030602030204" pitchFamily="34" charset="0"/>
                </a:rPr>
                <a:t>Techni</a:t>
              </a:r>
              <a:r>
                <a:rPr lang="en-US" sz="5000" b="1" dirty="0">
                  <a:solidFill>
                    <a:schemeClr val="bg1"/>
                  </a:solidFill>
                  <a:latin typeface="Ubuntu" panose="020B0504030602030204" pitchFamily="34" charset="0"/>
                </a:rPr>
                <a:t>que</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18060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528920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248562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9E56DD5-634B-6848-A248-9892ADFFC6AD}"/>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4935A64A-AA7A-714E-9A2E-26607AAA8002}"/>
              </a:ext>
            </a:extLst>
          </p:cNvPr>
          <p:cNvGrpSpPr/>
          <p:nvPr/>
        </p:nvGrpSpPr>
        <p:grpSpPr>
          <a:xfrm>
            <a:off x="883471" y="980788"/>
            <a:ext cx="5792732" cy="2760232"/>
            <a:chOff x="782731" y="896439"/>
            <a:chExt cx="5792732" cy="2760232"/>
          </a:xfrm>
        </p:grpSpPr>
        <p:sp>
          <p:nvSpPr>
            <p:cNvPr id="4" name="TextBox 3">
              <a:extLst>
                <a:ext uri="{FF2B5EF4-FFF2-40B4-BE49-F238E27FC236}">
                  <a16:creationId xmlns:a16="http://schemas.microsoft.com/office/drawing/2014/main" id="{AF29F9D5-B3D4-3946-BEBF-95420A2CE6E9}"/>
                </a:ext>
              </a:extLst>
            </p:cNvPr>
            <p:cNvSpPr txBox="1"/>
            <p:nvPr/>
          </p:nvSpPr>
          <p:spPr>
            <a:xfrm>
              <a:off x="782731" y="896439"/>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de Restauration du Service </a:t>
              </a:r>
            </a:p>
          </p:txBody>
        </p:sp>
        <p:sp>
          <p:nvSpPr>
            <p:cNvPr id="10" name="Oval 9">
              <a:extLst>
                <a:ext uri="{FF2B5EF4-FFF2-40B4-BE49-F238E27FC236}">
                  <a16:creationId xmlns:a16="http://schemas.microsoft.com/office/drawing/2014/main" id="{4A3FB51E-232C-6746-A6BB-CCD934EE62FA}"/>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0E67C4F7-76EC-A04E-8A10-797FFFCB7E0A}"/>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0BF99AA-F8D9-AC4D-9A99-9E4974F1978C}"/>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396217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0149244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1598021"/>
            <a:ext cx="5792732" cy="2131608"/>
            <a:chOff x="883471" y="2218780"/>
            <a:chExt cx="5792732" cy="2131608"/>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2218780"/>
              <a:ext cx="5792732" cy="1631216"/>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Branches de Code </a:t>
              </a:r>
              <a:br>
                <a:rPr lang="fr-FR" altLang="nl-NL" sz="5000" b="1" dirty="0">
                  <a:solidFill>
                    <a:schemeClr val="bg1"/>
                  </a:solidFill>
                  <a:latin typeface="Ubuntu" panose="020B0504030602030204" pitchFamily="34" charset="0"/>
                </a:rPr>
              </a:br>
              <a:r>
                <a:rPr lang="fr-FR" altLang="nl-NL" sz="5000" b="1" dirty="0">
                  <a:solidFill>
                    <a:schemeClr val="bg1"/>
                  </a:solidFill>
                  <a:latin typeface="Ubuntu" panose="020B0504030602030204" pitchFamily="34" charset="0"/>
                </a:rPr>
                <a:t>(Produit) Actives </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5995827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25192139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2F616033-11DC-F247-B322-D23C66626F7B}"/>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F3783B8A-057E-8847-A5F9-66E9C395C45B}"/>
              </a:ext>
            </a:extLst>
          </p:cNvPr>
          <p:cNvGrpSpPr/>
          <p:nvPr/>
        </p:nvGrpSpPr>
        <p:grpSpPr>
          <a:xfrm>
            <a:off x="883471" y="467041"/>
            <a:ext cx="5865672" cy="4393568"/>
            <a:chOff x="883471" y="-43180"/>
            <a:chExt cx="5865672" cy="4393568"/>
          </a:xfrm>
        </p:grpSpPr>
        <p:sp>
          <p:nvSpPr>
            <p:cNvPr id="4" name="TextBox 3">
              <a:extLst>
                <a:ext uri="{FF2B5EF4-FFF2-40B4-BE49-F238E27FC236}">
                  <a16:creationId xmlns:a16="http://schemas.microsoft.com/office/drawing/2014/main" id="{AF29F9D5-B3D4-3946-BEBF-95420A2CE6E9}"/>
                </a:ext>
              </a:extLst>
            </p:cNvPr>
            <p:cNvSpPr txBox="1"/>
            <p:nvPr/>
          </p:nvSpPr>
          <p:spPr>
            <a:xfrm>
              <a:off x="883471" y="-43180"/>
              <a:ext cx="5865672" cy="3939540"/>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Passé </a:t>
              </a:r>
            </a:p>
            <a:p>
              <a:pPr algn="ctr"/>
              <a:r>
                <a:rPr lang="fr-FR" altLang="nl-NL" sz="5000" b="1" dirty="0">
                  <a:solidFill>
                    <a:schemeClr val="bg1"/>
                  </a:solidFill>
                  <a:latin typeface="Ubuntu" panose="020B0504030602030204" pitchFamily="34" charset="0"/>
                </a:rPr>
                <a:t>à Fusionner le Code </a:t>
              </a:r>
            </a:p>
            <a:p>
              <a:pPr algn="ctr"/>
              <a:r>
                <a:rPr lang="fr-FR" altLang="nl-NL" sz="5000" b="1" dirty="0">
                  <a:solidFill>
                    <a:schemeClr val="bg1"/>
                  </a:solidFill>
                  <a:latin typeface="Ubuntu" panose="020B0504030602030204" pitchFamily="34" charset="0"/>
                </a:rPr>
                <a:t>Entre les </a:t>
              </a:r>
            </a:p>
            <a:p>
              <a:pPr algn="ctr"/>
              <a:r>
                <a:rPr lang="fr-FR" altLang="nl-NL" sz="5000" b="1" dirty="0">
                  <a:solidFill>
                    <a:schemeClr val="bg1"/>
                  </a:solidFill>
                  <a:latin typeface="Ubuntu" panose="020B0504030602030204" pitchFamily="34" charset="0"/>
                </a:rPr>
                <a:t>Branches </a:t>
              </a:r>
            </a:p>
          </p:txBody>
        </p:sp>
        <p:sp>
          <p:nvSpPr>
            <p:cNvPr id="10" name="Oval 9">
              <a:extLst>
                <a:ext uri="{FF2B5EF4-FFF2-40B4-BE49-F238E27FC236}">
                  <a16:creationId xmlns:a16="http://schemas.microsoft.com/office/drawing/2014/main" id="{8E6CB132-B323-8640-8026-1DF125BD5E21}"/>
                </a:ext>
              </a:extLst>
            </p:cNvPr>
            <p:cNvSpPr/>
            <p:nvPr/>
          </p:nvSpPr>
          <p:spPr>
            <a:xfrm>
              <a:off x="3169403" y="3986241"/>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2C8D3FA5-1ABC-BF4A-B070-B50AE6AAE754}"/>
                </a:ext>
              </a:extLst>
            </p:cNvPr>
            <p:cNvSpPr/>
            <p:nvPr/>
          </p:nvSpPr>
          <p:spPr>
            <a:xfrm>
              <a:off x="3597732" y="3986240"/>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60A5B3C-4E14-2948-A0A7-F164D7F1B9A8}"/>
                </a:ext>
              </a:extLst>
            </p:cNvPr>
            <p:cNvSpPr/>
            <p:nvPr/>
          </p:nvSpPr>
          <p:spPr>
            <a:xfrm>
              <a:off x="4026061" y="398623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981145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670100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3C6D795-2973-C64C-A34B-F08AF4C232DE}"/>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3CF62747-AE27-1345-A9B2-8EF946A58C98}"/>
              </a:ext>
            </a:extLst>
          </p:cNvPr>
          <p:cNvGrpSpPr/>
          <p:nvPr/>
        </p:nvGrpSpPr>
        <p:grpSpPr>
          <a:xfrm>
            <a:off x="883471" y="1181777"/>
            <a:ext cx="5792732" cy="2964095"/>
            <a:chOff x="782934" y="1099171"/>
            <a:chExt cx="5792732" cy="2964095"/>
          </a:xfrm>
        </p:grpSpPr>
        <p:sp>
          <p:nvSpPr>
            <p:cNvPr id="4" name="TextBox 3">
              <a:extLst>
                <a:ext uri="{FF2B5EF4-FFF2-40B4-BE49-F238E27FC236}">
                  <a16:creationId xmlns:a16="http://schemas.microsoft.com/office/drawing/2014/main" id="{00B27107-884A-6843-9E91-CBFCA3A06FE0}"/>
                </a:ext>
              </a:extLst>
            </p:cNvPr>
            <p:cNvSpPr txBox="1"/>
            <p:nvPr/>
          </p:nvSpPr>
          <p:spPr>
            <a:xfrm>
              <a:off x="782934" y="1099171"/>
              <a:ext cx="5792732" cy="2400657"/>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Temps Passé </a:t>
              </a:r>
            </a:p>
            <a:p>
              <a:pPr algn="ctr"/>
              <a:r>
                <a:rPr lang="fr-FR" altLang="nl-NL" sz="5000" b="1" dirty="0">
                  <a:solidFill>
                    <a:schemeClr val="bg1"/>
                  </a:solidFill>
                  <a:latin typeface="Ubuntu" panose="020B0504030602030204" pitchFamily="34" charset="0"/>
                </a:rPr>
                <a:t>à Changer de </a:t>
              </a:r>
              <a:r>
                <a:rPr lang="en-NL" sz="5000" b="1" dirty="0">
                  <a:solidFill>
                    <a:schemeClr val="bg1"/>
                  </a:solidFill>
                  <a:latin typeface="Ubuntu" panose="020B0504030602030204" pitchFamily="34" charset="0"/>
                </a:rPr>
                <a:t> </a:t>
              </a:r>
            </a:p>
            <a:p>
              <a:pPr algn="ctr"/>
              <a:r>
                <a:rPr lang="en-NL" sz="5000" b="1" dirty="0">
                  <a:solidFill>
                    <a:schemeClr val="bg1"/>
                  </a:solidFill>
                  <a:latin typeface="Ubuntu" panose="020B0504030602030204" pitchFamily="34" charset="0"/>
                </a:rPr>
                <a:t>Context</a:t>
              </a:r>
              <a:r>
                <a:rPr lang="en-US" sz="5000" b="1" dirty="0">
                  <a:solidFill>
                    <a:schemeClr val="bg1"/>
                  </a:solidFill>
                  <a:latin typeface="Ubuntu" panose="020B0504030602030204" pitchFamily="34" charset="0"/>
                </a:rPr>
                <a:t>e</a:t>
              </a:r>
              <a:endParaRPr lang="en-NL" sz="5000" b="1" dirty="0">
                <a:solidFill>
                  <a:schemeClr val="bg1"/>
                </a:solidFill>
                <a:latin typeface="Ubuntu" panose="020B0504030602030204" pitchFamily="34" charset="0"/>
              </a:endParaRPr>
            </a:p>
          </p:txBody>
        </p:sp>
        <p:sp>
          <p:nvSpPr>
            <p:cNvPr id="10" name="Oval 9">
              <a:extLst>
                <a:ext uri="{FF2B5EF4-FFF2-40B4-BE49-F238E27FC236}">
                  <a16:creationId xmlns:a16="http://schemas.microsoft.com/office/drawing/2014/main" id="{1622133D-821F-9042-82D2-7097BAB6F7A1}"/>
                </a:ext>
              </a:extLst>
            </p:cNvPr>
            <p:cNvSpPr/>
            <p:nvPr/>
          </p:nvSpPr>
          <p:spPr>
            <a:xfrm>
              <a:off x="3068866" y="3699119"/>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8B30F5A1-32AE-0446-A82F-EE66CBA81BB0}"/>
                </a:ext>
              </a:extLst>
            </p:cNvPr>
            <p:cNvSpPr/>
            <p:nvPr/>
          </p:nvSpPr>
          <p:spPr>
            <a:xfrm>
              <a:off x="3497195" y="3699118"/>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C92F34D9-0C44-4542-A373-43230FF10FFA}"/>
                </a:ext>
              </a:extLst>
            </p:cNvPr>
            <p:cNvSpPr/>
            <p:nvPr/>
          </p:nvSpPr>
          <p:spPr>
            <a:xfrm>
              <a:off x="3925524" y="3699117"/>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476476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269140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E3BFEE0C-2D0D-C841-B46A-26120CB54DE6}"/>
              </a:ext>
            </a:extLst>
          </p:cNvPr>
          <p:cNvSpPr/>
          <p:nvPr/>
        </p:nvSpPr>
        <p:spPr>
          <a:xfrm>
            <a:off x="0" y="0"/>
            <a:ext cx="7559675" cy="5327650"/>
          </a:xfrm>
          <a:prstGeom prst="roundRect">
            <a:avLst>
              <a:gd name="adj" fmla="val 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9C9E60C-7C58-D74A-8F1E-F55AF946FBDD}"/>
              </a:ext>
            </a:extLst>
          </p:cNvPr>
          <p:cNvGrpSpPr/>
          <p:nvPr/>
        </p:nvGrpSpPr>
        <p:grpSpPr>
          <a:xfrm>
            <a:off x="701366" y="889395"/>
            <a:ext cx="5792732" cy="3548860"/>
            <a:chOff x="600626" y="107811"/>
            <a:chExt cx="5792732" cy="3548860"/>
          </a:xfrm>
        </p:grpSpPr>
        <p:sp>
          <p:nvSpPr>
            <p:cNvPr id="4" name="TextBox 3">
              <a:extLst>
                <a:ext uri="{FF2B5EF4-FFF2-40B4-BE49-F238E27FC236}">
                  <a16:creationId xmlns:a16="http://schemas.microsoft.com/office/drawing/2014/main" id="{23DDF276-A1EB-B640-B158-2553E38C1619}"/>
                </a:ext>
              </a:extLst>
            </p:cNvPr>
            <p:cNvSpPr txBox="1"/>
            <p:nvPr/>
          </p:nvSpPr>
          <p:spPr>
            <a:xfrm>
              <a:off x="600626" y="107811"/>
              <a:ext cx="5792732" cy="3170099"/>
            </a:xfrm>
            <a:prstGeom prst="rect">
              <a:avLst/>
            </a:prstGeom>
            <a:noFill/>
          </p:spPr>
          <p:txBody>
            <a:bodyPr wrap="square" rtlCol="0">
              <a:spAutoFit/>
            </a:bodyPr>
            <a:lstStyle/>
            <a:p>
              <a:pPr algn="ctr"/>
              <a:r>
                <a:rPr lang="fr-FR" altLang="nl-NL" sz="5000" b="1" dirty="0">
                  <a:solidFill>
                    <a:schemeClr val="bg1"/>
                  </a:solidFill>
                  <a:latin typeface="Ubuntu" panose="020B0504030602030204" pitchFamily="34" charset="0"/>
                </a:rPr>
                <a:t>Écart de Satisfaction Client ou Utilisateur </a:t>
              </a:r>
            </a:p>
          </p:txBody>
        </p:sp>
        <p:sp>
          <p:nvSpPr>
            <p:cNvPr id="10" name="Oval 9">
              <a:extLst>
                <a:ext uri="{FF2B5EF4-FFF2-40B4-BE49-F238E27FC236}">
                  <a16:creationId xmlns:a16="http://schemas.microsoft.com/office/drawing/2014/main" id="{47680971-54DC-AD49-A5DC-1784704265CD}"/>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Oval 10">
              <a:extLst>
                <a:ext uri="{FF2B5EF4-FFF2-40B4-BE49-F238E27FC236}">
                  <a16:creationId xmlns:a16="http://schemas.microsoft.com/office/drawing/2014/main" id="{351EDF79-7F90-DB4F-BE6A-5DEC5CB5943E}"/>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Oval 11">
              <a:extLst>
                <a:ext uri="{FF2B5EF4-FFF2-40B4-BE49-F238E27FC236}">
                  <a16:creationId xmlns:a16="http://schemas.microsoft.com/office/drawing/2014/main" id="{33ED3F5F-1A0A-684B-95C0-7BC1EBF1337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039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688776" y="1441781"/>
            <a:ext cx="6283695" cy="1323439"/>
          </a:xfrm>
          <a:prstGeom prst="rect">
            <a:avLst/>
          </a:prstGeom>
          <a:noFill/>
        </p:spPr>
        <p:txBody>
          <a:bodyPr wrap="square" rtlCol="0">
            <a:spAutoFit/>
          </a:bodyPr>
          <a:lstStyle/>
          <a:p>
            <a:pPr algn="ctr"/>
            <a:r>
              <a:rPr lang="en-US" sz="8000" dirty="0">
                <a:latin typeface="Marvel" pitchFamily="2" charset="0"/>
              </a:rPr>
              <a:t>DELAI DE MISE</a:t>
            </a:r>
            <a:endParaRPr lang="en-NL" sz="8000" dirty="0">
              <a:latin typeface="Marvel" pitchFamily="2"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extBox 30">
            <a:extLst>
              <a:ext uri="{FF2B5EF4-FFF2-40B4-BE49-F238E27FC236}">
                <a16:creationId xmlns:a16="http://schemas.microsoft.com/office/drawing/2014/main" id="{363E9D20-79DD-4559-97BE-1D470C0E99A5}"/>
              </a:ext>
            </a:extLst>
          </p:cNvPr>
          <p:cNvSpPr txBox="1"/>
          <p:nvPr/>
        </p:nvSpPr>
        <p:spPr>
          <a:xfrm>
            <a:off x="610645" y="2282973"/>
            <a:ext cx="6317895" cy="1323439"/>
          </a:xfrm>
          <a:prstGeom prst="rect">
            <a:avLst/>
          </a:prstGeom>
          <a:noFill/>
        </p:spPr>
        <p:txBody>
          <a:bodyPr wrap="square" rtlCol="0">
            <a:spAutoFit/>
          </a:bodyPr>
          <a:lstStyle/>
          <a:p>
            <a:pPr algn="ctr"/>
            <a:r>
              <a:rPr lang="en-US" sz="8000" dirty="0">
                <a:latin typeface="Marvel" pitchFamily="2" charset="0"/>
              </a:rPr>
              <a:t>SUR LE MARCHE</a:t>
            </a:r>
            <a:endParaRPr lang="en-NL" sz="8000" dirty="0">
              <a:latin typeface="Marvel" pitchFamily="2" charset="0"/>
            </a:endParaRPr>
          </a:p>
        </p:txBody>
      </p:sp>
      <p:sp>
        <p:nvSpPr>
          <p:cNvPr id="10" name="TextBox 9">
            <a:extLst>
              <a:ext uri="{FF2B5EF4-FFF2-40B4-BE49-F238E27FC236}">
                <a16:creationId xmlns:a16="http://schemas.microsoft.com/office/drawing/2014/main" id="{3762688F-2496-B440-A225-A32781C801C0}"/>
              </a:ext>
            </a:extLst>
          </p:cNvPr>
          <p:cNvSpPr txBox="1"/>
          <p:nvPr/>
        </p:nvSpPr>
        <p:spPr>
          <a:xfrm>
            <a:off x="654576" y="3306621"/>
            <a:ext cx="6317895" cy="400110"/>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fr-FR" altLang="nl-NL" sz="1000" dirty="0">
                <a:solidFill>
                  <a:schemeClr val="bg1">
                    <a:lumMod val="50000"/>
                  </a:schemeClr>
                </a:solidFill>
                <a:latin typeface="Ubuntu" panose="020B0504030602030204" pitchFamily="34" charset="0"/>
              </a:rPr>
              <a:t>La capacité de l’entreprise à fournir rapidement de nouvelles offres, </a:t>
            </a:r>
            <a:br>
              <a:rPr lang="fr-FR" altLang="nl-NL" sz="1000" dirty="0">
                <a:solidFill>
                  <a:schemeClr val="bg1">
                    <a:lumMod val="50000"/>
                  </a:schemeClr>
                </a:solidFill>
                <a:latin typeface="Ubuntu" panose="020B0504030602030204" pitchFamily="34" charset="0"/>
              </a:rPr>
            </a:br>
            <a:r>
              <a:rPr lang="fr-FR" altLang="nl-NL" sz="1000" dirty="0">
                <a:solidFill>
                  <a:schemeClr val="bg1">
                    <a:lumMod val="50000"/>
                  </a:schemeClr>
                </a:solidFill>
                <a:latin typeface="Ubuntu" panose="020B0504030602030204" pitchFamily="34" charset="0"/>
              </a:rPr>
              <a:t>de nouveaux services ou produits. </a:t>
            </a:r>
          </a:p>
        </p:txBody>
      </p:sp>
    </p:spTree>
    <p:extLst>
      <p:ext uri="{BB962C8B-B14F-4D97-AF65-F5344CB8AC3E}">
        <p14:creationId xmlns:p14="http://schemas.microsoft.com/office/powerpoint/2010/main" val="34043489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41956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fr-FR" altLang="nl-NL" sz="5000" b="1" dirty="0">
                <a:latin typeface="Ubuntu" panose="020B0504030602030204" pitchFamily="34" charset="0"/>
              </a:rPr>
              <a:t>Ne mesurez pas la Production. Mesurer les Résultats </a:t>
            </a:r>
          </a:p>
        </p:txBody>
      </p:sp>
    </p:spTree>
    <p:extLst>
      <p:ext uri="{BB962C8B-B14F-4D97-AF65-F5344CB8AC3E}">
        <p14:creationId xmlns:p14="http://schemas.microsoft.com/office/powerpoint/2010/main" val="33849802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60923528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463496"/>
            <a:ext cx="6900243" cy="2400657"/>
          </a:xfrm>
          <a:prstGeom prst="rect">
            <a:avLst/>
          </a:prstGeom>
          <a:noFill/>
        </p:spPr>
        <p:txBody>
          <a:bodyPr wrap="square" rtlCol="0">
            <a:spAutoFit/>
          </a:bodyPr>
          <a:lstStyle/>
          <a:p>
            <a:pPr algn="ctr"/>
            <a:r>
              <a:rPr lang="fr-FR" altLang="nl-NL" sz="5000" b="1" dirty="0">
                <a:latin typeface="Ubuntu" panose="020B0504030602030204" pitchFamily="34" charset="0"/>
              </a:rPr>
              <a:t>Il ne s’agit pas des Statistiques, mais de la Conversation </a:t>
            </a:r>
          </a:p>
        </p:txBody>
      </p:sp>
    </p:spTree>
    <p:extLst>
      <p:ext uri="{BB962C8B-B14F-4D97-AF65-F5344CB8AC3E}">
        <p14:creationId xmlns:p14="http://schemas.microsoft.com/office/powerpoint/2010/main" val="38645249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342028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rgbClr val="FFC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TextBox 5">
            <a:extLst>
              <a:ext uri="{FF2B5EF4-FFF2-40B4-BE49-F238E27FC236}">
                <a16:creationId xmlns:a16="http://schemas.microsoft.com/office/drawing/2014/main" id="{009EAD6C-D563-D744-AFCA-AE8CA95E6630}"/>
              </a:ext>
            </a:extLst>
          </p:cNvPr>
          <p:cNvSpPr txBox="1"/>
          <p:nvPr/>
        </p:nvSpPr>
        <p:spPr>
          <a:xfrm>
            <a:off x="329715" y="1078775"/>
            <a:ext cx="6900243" cy="3170099"/>
          </a:xfrm>
          <a:prstGeom prst="rect">
            <a:avLst/>
          </a:prstGeom>
          <a:noFill/>
        </p:spPr>
        <p:txBody>
          <a:bodyPr wrap="square" rtlCol="0">
            <a:spAutoFit/>
          </a:bodyPr>
          <a:lstStyle/>
          <a:p>
            <a:pPr algn="ctr"/>
            <a:r>
              <a:rPr lang="fr-FR" sz="5000">
                <a:latin typeface="Ubuntu" panose="020B0504030602030204" pitchFamily="34" charset="0"/>
              </a:rPr>
              <a:t>En savoir plus sur le </a:t>
            </a:r>
            <a:r>
              <a:rPr lang="fr-FR" sz="5000" b="1">
                <a:latin typeface="Ubuntu" panose="020B0504030602030204" pitchFamily="34" charset="0"/>
              </a:rPr>
              <a:t>Management par Preuves </a:t>
            </a:r>
            <a:r>
              <a:rPr lang="fr-FR" sz="5000">
                <a:latin typeface="Ubuntu" panose="020B0504030602030204" pitchFamily="34" charset="0"/>
              </a:rPr>
              <a:t>sur</a:t>
            </a:r>
          </a:p>
          <a:p>
            <a:pPr algn="ctr"/>
            <a:r>
              <a:rPr lang="fr-FR" sz="5000">
                <a:latin typeface="Ubuntu" panose="020B0504030602030204" pitchFamily="34" charset="0"/>
              </a:rPr>
              <a:t>http://scrum.org/EBM</a:t>
            </a:r>
          </a:p>
        </p:txBody>
      </p:sp>
    </p:spTree>
    <p:extLst>
      <p:ext uri="{BB962C8B-B14F-4D97-AF65-F5344CB8AC3E}">
        <p14:creationId xmlns:p14="http://schemas.microsoft.com/office/powerpoint/2010/main" val="137755422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1748612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09EAD6C-D563-D744-AFCA-AE8CA95E6630}"/>
              </a:ext>
            </a:extLst>
          </p:cNvPr>
          <p:cNvSpPr txBox="1"/>
          <p:nvPr/>
        </p:nvSpPr>
        <p:spPr>
          <a:xfrm>
            <a:off x="571688" y="-81878"/>
            <a:ext cx="6416298" cy="707886"/>
          </a:xfrm>
          <a:prstGeom prst="rect">
            <a:avLst/>
          </a:prstGeom>
          <a:noFill/>
        </p:spPr>
        <p:txBody>
          <a:bodyPr wrap="square" rtlCol="0">
            <a:spAutoFit/>
          </a:bodyPr>
          <a:lstStyle/>
          <a:p>
            <a:pPr algn="ctr"/>
            <a:r>
              <a:rPr lang="fr-FR" sz="2000" b="1" dirty="0">
                <a:latin typeface="Ubuntu" panose="020B0504030602030204" pitchFamily="34" charset="0"/>
              </a:rPr>
              <a:t>Aide-Mémoire avec des exemples de </a:t>
            </a:r>
          </a:p>
          <a:p>
            <a:pPr algn="ctr"/>
            <a:r>
              <a:rPr lang="fr-FR" sz="2000" b="1" dirty="0">
                <a:latin typeface="Ubuntu" panose="020B0504030602030204" pitchFamily="34" charset="0"/>
              </a:rPr>
              <a:t>Mesures de Valeur Clé</a:t>
            </a:r>
            <a:endParaRPr lang="fr-FR" sz="2000" dirty="0">
              <a:latin typeface="Ubuntu" panose="020B0504030602030204" pitchFamily="34" charset="0"/>
            </a:endParaRPr>
          </a:p>
        </p:txBody>
      </p:sp>
      <p:sp>
        <p:nvSpPr>
          <p:cNvPr id="12" name="TextBox 11">
            <a:extLst>
              <a:ext uri="{FF2B5EF4-FFF2-40B4-BE49-F238E27FC236}">
                <a16:creationId xmlns:a16="http://schemas.microsoft.com/office/drawing/2014/main" id="{272F583F-5D86-4A60-953B-59A85BAF9A32}"/>
              </a:ext>
            </a:extLst>
          </p:cNvPr>
          <p:cNvSpPr txBox="1"/>
          <p:nvPr/>
        </p:nvSpPr>
        <p:spPr>
          <a:xfrm>
            <a:off x="44103" y="549365"/>
            <a:ext cx="958917" cy="200055"/>
          </a:xfrm>
          <a:prstGeom prst="rect">
            <a:avLst/>
          </a:prstGeom>
          <a:noFill/>
        </p:spPr>
        <p:txBody>
          <a:bodyPr wrap="square" rtlCol="0">
            <a:spAutoFit/>
          </a:bodyPr>
          <a:lstStyle/>
          <a:p>
            <a:r>
              <a:rPr lang="en-US" sz="700" b="1" dirty="0" err="1"/>
              <a:t>Valeur</a:t>
            </a:r>
            <a:r>
              <a:rPr lang="en-US" sz="700" b="1" dirty="0"/>
              <a:t> </a:t>
            </a:r>
            <a:r>
              <a:rPr lang="en-US" sz="700" b="1" dirty="0" err="1"/>
              <a:t>Actuelle</a:t>
            </a:r>
            <a:r>
              <a:rPr lang="en-NL" sz="700" b="1" dirty="0"/>
              <a:t> (CV)</a:t>
            </a:r>
          </a:p>
        </p:txBody>
      </p:sp>
      <p:sp>
        <p:nvSpPr>
          <p:cNvPr id="13" name="TextBox 12">
            <a:extLst>
              <a:ext uri="{FF2B5EF4-FFF2-40B4-BE49-F238E27FC236}">
                <a16:creationId xmlns:a16="http://schemas.microsoft.com/office/drawing/2014/main" id="{751EA5EA-89A4-432B-BE5C-2F8D70C1FCA2}"/>
              </a:ext>
            </a:extLst>
          </p:cNvPr>
          <p:cNvSpPr txBox="1"/>
          <p:nvPr/>
        </p:nvSpPr>
        <p:spPr>
          <a:xfrm>
            <a:off x="44103" y="2692871"/>
            <a:ext cx="1096775" cy="200055"/>
          </a:xfrm>
          <a:prstGeom prst="rect">
            <a:avLst/>
          </a:prstGeom>
          <a:noFill/>
        </p:spPr>
        <p:txBody>
          <a:bodyPr wrap="none" rtlCol="0">
            <a:spAutoFit/>
          </a:bodyPr>
          <a:lstStyle/>
          <a:p>
            <a:r>
              <a:rPr lang="en-US" sz="700" b="1" dirty="0"/>
              <a:t>Value Non-Realis</a:t>
            </a:r>
            <a:r>
              <a:rPr lang="fr-FR" altLang="nl-NL" sz="600" b="1" dirty="0">
                <a:solidFill>
                  <a:srgbClr val="000000"/>
                </a:solidFill>
                <a:latin typeface="Segoe UI" panose="020B0502040204020203" pitchFamily="34" charset="0"/>
              </a:rPr>
              <a:t>é</a:t>
            </a:r>
            <a:r>
              <a:rPr lang="en-US" sz="700" b="1" dirty="0"/>
              <a:t>e</a:t>
            </a:r>
            <a:r>
              <a:rPr lang="en-NL" sz="700" b="1" dirty="0"/>
              <a:t> (UV)</a:t>
            </a:r>
          </a:p>
        </p:txBody>
      </p:sp>
      <p:graphicFrame>
        <p:nvGraphicFramePr>
          <p:cNvPr id="14" name="Table 13">
            <a:extLst>
              <a:ext uri="{FF2B5EF4-FFF2-40B4-BE49-F238E27FC236}">
                <a16:creationId xmlns:a16="http://schemas.microsoft.com/office/drawing/2014/main" id="{AA6AD95C-51E0-426F-960B-FD0C023059EA}"/>
              </a:ext>
            </a:extLst>
          </p:cNvPr>
          <p:cNvGraphicFramePr>
            <a:graphicFrameLocks noGrp="1"/>
          </p:cNvGraphicFramePr>
          <p:nvPr>
            <p:extLst>
              <p:ext uri="{D42A27DB-BD31-4B8C-83A1-F6EECF244321}">
                <p14:modId xmlns:p14="http://schemas.microsoft.com/office/powerpoint/2010/main" val="3967742559"/>
              </p:ext>
            </p:extLst>
          </p:nvPr>
        </p:nvGraphicFramePr>
        <p:xfrm>
          <a:off x="123986" y="2853640"/>
          <a:ext cx="2434729" cy="1546082"/>
        </p:xfrm>
        <a:graphic>
          <a:graphicData uri="http://schemas.openxmlformats.org/drawingml/2006/table">
            <a:tbl>
              <a:tblPr/>
              <a:tblGrid>
                <a:gridCol w="719122">
                  <a:extLst>
                    <a:ext uri="{9D8B030D-6E8A-4147-A177-3AD203B41FA5}">
                      <a16:colId xmlns:a16="http://schemas.microsoft.com/office/drawing/2014/main" val="2041823002"/>
                    </a:ext>
                  </a:extLst>
                </a:gridCol>
                <a:gridCol w="1715607">
                  <a:extLst>
                    <a:ext uri="{9D8B030D-6E8A-4147-A177-3AD203B41FA5}">
                      <a16:colId xmlns:a16="http://schemas.microsoft.com/office/drawing/2014/main" val="3700344097"/>
                    </a:ext>
                  </a:extLst>
                </a:gridCol>
              </a:tblGrid>
              <a:tr h="129561">
                <a:tc>
                  <a:txBody>
                    <a:bodyPr/>
                    <a:lstStyle/>
                    <a:p>
                      <a:pPr marL="0">
                        <a:lnSpc>
                          <a:spcPct val="115000"/>
                        </a:lnSpc>
                      </a:pPr>
                      <a:r>
                        <a:rPr lang="nl-NL" sz="600" dirty="0">
                          <a:solidFill>
                            <a:srgbClr val="FFFFFF"/>
                          </a:solidFill>
                          <a:effectLst/>
                          <a:latin typeface="Arial" panose="020B0604020202020204" pitchFamily="34" charset="0"/>
                          <a:ea typeface="Arial" panose="020B0604020202020204" pitchFamily="34" charset="0"/>
                        </a:rPr>
                        <a:t>KVM</a:t>
                      </a:r>
                      <a:endParaRPr lang="en-NL" sz="6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en-US" sz="600" dirty="0" err="1">
                          <a:solidFill>
                            <a:srgbClr val="FFFFFF"/>
                          </a:solidFill>
                          <a:effectLst/>
                          <a:latin typeface="Arial" panose="020B0604020202020204" pitchFamily="34" charset="0"/>
                          <a:ea typeface="Arial" panose="020B0604020202020204" pitchFamily="34" charset="0"/>
                        </a:rPr>
                        <a:t>Mesurement</a:t>
                      </a:r>
                      <a:r>
                        <a:rPr lang="en-NL" sz="600" dirty="0">
                          <a:solidFill>
                            <a:srgbClr val="FFFFFF"/>
                          </a:solidFill>
                          <a:effectLst/>
                          <a:latin typeface="Arial" panose="020B0604020202020204" pitchFamily="34" charset="0"/>
                          <a:ea typeface="Arial" panose="020B0604020202020204" pitchFamily="34" charset="0"/>
                        </a:rPr>
                        <a:t>:</a:t>
                      </a:r>
                      <a:endParaRPr lang="en-NL" sz="6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516381735"/>
                  </a:ext>
                </a:extLst>
              </a:tr>
              <a:tr h="597212">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Potentiel March</a:t>
                      </a:r>
                      <a:r>
                        <a:rPr lang="fr-FR" sz="500" kern="1200" dirty="0">
                          <a:solidFill>
                            <a:srgbClr val="000000"/>
                          </a:solidFill>
                          <a:effectLst/>
                          <a:latin typeface="Segoe UI" panose="020B0502040204020203" pitchFamily="34" charset="0"/>
                          <a:cs typeface="+mn-cs"/>
                        </a:rPr>
                        <a:t>é</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C’est la part qu’un fournisseur d’un bien ou d’un service ne détient pas (encore) du chiffre d’affaires total du marché en cause au cours d’une période donnée; c'est une part de marché potentielle qui peut être obtenue si les besoins des clients sont mieux satisfaits.</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882304000"/>
                  </a:ext>
                </a:extLst>
              </a:tr>
              <a:tr h="46567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L'écart de satisfaction client-utilisateur</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C’est la difference entre l’experience souhaitee par le client (son attente) et son experience durant l’utilisation du produit.</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526375794"/>
                  </a:ext>
                </a:extLst>
              </a:tr>
              <a:tr h="35363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Expérience ou satisfaction client souhaitée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La variante absolue de l'écart: un indicateur de l'expérience client souhaitée.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009327738"/>
                  </a:ext>
                </a:extLst>
              </a:tr>
            </a:tbl>
          </a:graphicData>
        </a:graphic>
      </p:graphicFrame>
      <p:graphicFrame>
        <p:nvGraphicFramePr>
          <p:cNvPr id="15" name="Table 14">
            <a:extLst>
              <a:ext uri="{FF2B5EF4-FFF2-40B4-BE49-F238E27FC236}">
                <a16:creationId xmlns:a16="http://schemas.microsoft.com/office/drawing/2014/main" id="{FD85A585-EE2A-4CAC-806F-FB421EAEFB35}"/>
              </a:ext>
            </a:extLst>
          </p:cNvPr>
          <p:cNvGraphicFramePr>
            <a:graphicFrameLocks noGrp="1"/>
          </p:cNvGraphicFramePr>
          <p:nvPr>
            <p:extLst>
              <p:ext uri="{D42A27DB-BD31-4B8C-83A1-F6EECF244321}">
                <p14:modId xmlns:p14="http://schemas.microsoft.com/office/powerpoint/2010/main" val="2042089446"/>
              </p:ext>
            </p:extLst>
          </p:nvPr>
        </p:nvGraphicFramePr>
        <p:xfrm>
          <a:off x="120756" y="714714"/>
          <a:ext cx="2437959" cy="1949112"/>
        </p:xfrm>
        <a:graphic>
          <a:graphicData uri="http://schemas.openxmlformats.org/drawingml/2006/table">
            <a:tbl>
              <a:tblPr/>
              <a:tblGrid>
                <a:gridCol w="712023">
                  <a:extLst>
                    <a:ext uri="{9D8B030D-6E8A-4147-A177-3AD203B41FA5}">
                      <a16:colId xmlns:a16="http://schemas.microsoft.com/office/drawing/2014/main" val="3284831305"/>
                    </a:ext>
                  </a:extLst>
                </a:gridCol>
                <a:gridCol w="1725936">
                  <a:extLst>
                    <a:ext uri="{9D8B030D-6E8A-4147-A177-3AD203B41FA5}">
                      <a16:colId xmlns:a16="http://schemas.microsoft.com/office/drawing/2014/main" val="3925569094"/>
                    </a:ext>
                  </a:extLst>
                </a:gridCol>
              </a:tblGrid>
              <a:tr h="132698">
                <a:tc>
                  <a:txBody>
                    <a:bodyPr/>
                    <a:lstStyle/>
                    <a:p>
                      <a:pPr marL="0">
                        <a:lnSpc>
                          <a:spcPct val="115000"/>
                        </a:lnSpc>
                      </a:pPr>
                      <a:r>
                        <a:rPr lang="en-NL" sz="600" dirty="0">
                          <a:solidFill>
                            <a:srgbClr val="FFFFFF"/>
                          </a:solidFill>
                          <a:effectLst/>
                          <a:latin typeface="Arial" panose="020B0604020202020204" pitchFamily="34" charset="0"/>
                          <a:ea typeface="Arial" panose="020B0604020202020204" pitchFamily="34" charset="0"/>
                        </a:rPr>
                        <a:t>KVM</a:t>
                      </a:r>
                      <a:endParaRPr lang="en-NL" sz="8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en-US" sz="600" dirty="0" err="1">
                          <a:solidFill>
                            <a:srgbClr val="FFFFFF"/>
                          </a:solidFill>
                          <a:effectLst/>
                          <a:latin typeface="Arial" panose="020B0604020202020204" pitchFamily="34" charset="0"/>
                          <a:ea typeface="Arial" panose="020B0604020202020204" pitchFamily="34" charset="0"/>
                        </a:rPr>
                        <a:t>Mesurement</a:t>
                      </a:r>
                      <a:r>
                        <a:rPr lang="en-NL" sz="600" dirty="0">
                          <a:solidFill>
                            <a:srgbClr val="FFFFFF"/>
                          </a:solidFill>
                          <a:effectLst/>
                          <a:latin typeface="Arial" panose="020B0604020202020204" pitchFamily="34" charset="0"/>
                          <a:ea typeface="Arial" panose="020B0604020202020204" pitchFamily="34" charset="0"/>
                        </a:rPr>
                        <a:t>:</a:t>
                      </a:r>
                      <a:endParaRPr lang="en-NL" sz="8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4040145425"/>
                  </a:ext>
                </a:extLst>
              </a:tr>
              <a:tr h="495450">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Chiffre d’affaire par employ</a:t>
                      </a:r>
                      <a:r>
                        <a:rPr lang="fr-FR" altLang="nl-NL" sz="500" dirty="0">
                          <a:solidFill>
                            <a:srgbClr val="000000"/>
                          </a:solidFill>
                          <a:latin typeface="Segoe UI" panose="020B0502040204020203" pitchFamily="34" charset="0"/>
                        </a:rPr>
                        <a:t>é</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marR="0" lvl="0" indent="0" algn="l" defTabSz="710397" rtl="0" eaLnBrk="1" fontAlgn="auto" latinLnBrk="0" hangingPunct="1">
                        <a:lnSpc>
                          <a:spcPct val="115000"/>
                        </a:lnSpc>
                        <a:spcBef>
                          <a:spcPts val="1100"/>
                        </a:spcBef>
                        <a:spcAft>
                          <a:spcPts val="0"/>
                        </a:spcAft>
                        <a:buClrTx/>
                        <a:buSzTx/>
                        <a:buFontTx/>
                        <a:buNone/>
                        <a:tabLst/>
                        <a:defRPr/>
                      </a:pPr>
                      <a:r>
                        <a:rPr lang="fr-FR" altLang="nl-NL" sz="500" dirty="0">
                          <a:solidFill>
                            <a:srgbClr val="000000"/>
                          </a:solidFill>
                          <a:latin typeface="Segoe UI" panose="020B0502040204020203" pitchFamily="34" charset="0"/>
                        </a:rPr>
                        <a:t>Le ratio (chiffre d'affaires brut / nombre d'employés) est une mesure de la compétitivité au sein du secteur. Les différences entre les secteurs peuvent être importantes.</a:t>
                      </a: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222490173"/>
                  </a:ext>
                </a:extLst>
              </a:tr>
              <a:tr h="303281">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Pourcentage </a:t>
                      </a:r>
                      <a:r>
                        <a:rPr lang="fr-FR" sz="500" kern="1200" dirty="0">
                          <a:solidFill>
                            <a:srgbClr val="000000"/>
                          </a:solidFill>
                          <a:effectLst/>
                          <a:latin typeface="Segoe UI" panose="020B0502040204020203" pitchFamily="34" charset="0"/>
                          <a:ea typeface="+mn-ea"/>
                          <a:cs typeface="+mn-cs"/>
                        </a:rPr>
                        <a:t>C</a:t>
                      </a:r>
                      <a:r>
                        <a:rPr lang="fr-FR" sz="500" kern="1200" dirty="0">
                          <a:solidFill>
                            <a:srgbClr val="000000"/>
                          </a:solidFill>
                          <a:latin typeface="Segoe UI" panose="020B0502040204020203" pitchFamily="34" charset="0"/>
                          <a:ea typeface="+mn-ea"/>
                          <a:cs typeface="+mn-cs"/>
                        </a:rPr>
                        <a:t>oûts</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latin typeface="Segoe UI" panose="020B0502040204020203" pitchFamily="34" charset="0"/>
                          <a:ea typeface="+mn-ea"/>
                          <a:cs typeface="+mn-cs"/>
                        </a:rPr>
                        <a:t>Le total des revenus d'un produit ou service divisé par les coûts totaux, y compris les coûts opérationnels.</a:t>
                      </a:r>
                      <a:endParaRPr lang="en-NL" sz="500" kern="1200" dirty="0">
                        <a:solidFill>
                          <a:srgbClr val="000000"/>
                        </a:solidFill>
                        <a:latin typeface="Segoe UI" panose="020B0502040204020203" pitchFamily="34" charset="0"/>
                        <a:ea typeface="+mn-ea"/>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322778031"/>
                  </a:ext>
                </a:extLst>
              </a:tr>
              <a:tr h="218952">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Satisfaction Employé</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Een indicatie van het sentiment bij de medewerkers, hun enthousiasme en energie.</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4119351081"/>
                  </a:ext>
                </a:extLst>
              </a:tr>
              <a:tr h="303281">
                <a:tc>
                  <a:txBody>
                    <a:bodyPr/>
                    <a:lstStyle/>
                    <a:p>
                      <a:pPr marL="0">
                        <a:lnSpc>
                          <a:spcPct val="115000"/>
                        </a:lnSpc>
                        <a:spcBef>
                          <a:spcPts val="1100"/>
                        </a:spcBef>
                        <a:spcAft>
                          <a:spcPts val="0"/>
                        </a:spcAft>
                      </a:pPr>
                      <a:r>
                        <a:rPr lang="nl-NL" sz="500" dirty="0">
                          <a:solidFill>
                            <a:srgbClr val="000000"/>
                          </a:solidFill>
                          <a:effectLst/>
                          <a:latin typeface="Segoe UI" panose="020B0502040204020203" pitchFamily="34" charset="0"/>
                          <a:ea typeface="Times New Roman" panose="02020603050405020304" pitchFamily="18" charset="0"/>
                        </a:rPr>
                        <a:t>Satisfaction Client</a:t>
                      </a:r>
                      <a:endParaRPr lang="en-NL" sz="500" dirty="0">
                        <a:effectLst/>
                        <a:latin typeface="Arial" panose="020B0604020202020204" pitchFamily="34" charset="0"/>
                        <a:ea typeface="Arial" panose="020B0604020202020204" pitchFamily="34" charset="0"/>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Une indication du sentiment des employés, de leur enthousiasme et de leur énergie.</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20717521"/>
                  </a:ext>
                </a:extLst>
              </a:tr>
              <a:tr h="495450">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Utilisation du produit</a:t>
                      </a:r>
                      <a:endParaRPr lang="en-NL" sz="500" kern="1200" dirty="0">
                        <a:solidFill>
                          <a:srgbClr val="000000"/>
                        </a:solidFill>
                        <a:effectLst/>
                        <a:latin typeface="Segoe UI" panose="020B0502040204020203" pitchFamily="34" charset="0"/>
                        <a:ea typeface="Arial" panose="020B0604020202020204" pitchFamily="34" charset="0"/>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La fréquence et / ou l'intensité avec lesquelles les utilisateurs interagissent avec le produit. Il s'agit d'un proxy pour la simplicité d’utilisation du produit et s'il résout réellement le problème du client.</a:t>
                      </a:r>
                      <a:endParaRPr lang="en-NL" sz="500" kern="1200" dirty="0">
                        <a:solidFill>
                          <a:srgbClr val="000000"/>
                        </a:solidFill>
                        <a:effectLst/>
                        <a:latin typeface="Segoe UI" panose="020B0502040204020203" pitchFamily="34" charset="0"/>
                        <a:ea typeface="+mn-ea"/>
                        <a:cs typeface="+mn-cs"/>
                      </a:endParaRPr>
                    </a:p>
                  </a:txBody>
                  <a:tcPr marL="76200" marR="76200" marT="12700" marB="1270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82278577"/>
                  </a:ext>
                </a:extLst>
              </a:tr>
            </a:tbl>
          </a:graphicData>
        </a:graphic>
      </p:graphicFrame>
      <p:graphicFrame>
        <p:nvGraphicFramePr>
          <p:cNvPr id="16" name="Table 15">
            <a:extLst>
              <a:ext uri="{FF2B5EF4-FFF2-40B4-BE49-F238E27FC236}">
                <a16:creationId xmlns:a16="http://schemas.microsoft.com/office/drawing/2014/main" id="{BA9B02BD-F23A-47B5-9C6C-CE213546C87D}"/>
              </a:ext>
            </a:extLst>
          </p:cNvPr>
          <p:cNvGraphicFramePr>
            <a:graphicFrameLocks noGrp="1"/>
          </p:cNvGraphicFramePr>
          <p:nvPr>
            <p:extLst>
              <p:ext uri="{D42A27DB-BD31-4B8C-83A1-F6EECF244321}">
                <p14:modId xmlns:p14="http://schemas.microsoft.com/office/powerpoint/2010/main" val="137985340"/>
              </p:ext>
            </p:extLst>
          </p:nvPr>
        </p:nvGraphicFramePr>
        <p:xfrm>
          <a:off x="2594344" y="707573"/>
          <a:ext cx="2417135" cy="4210683"/>
        </p:xfrm>
        <a:graphic>
          <a:graphicData uri="http://schemas.openxmlformats.org/drawingml/2006/table">
            <a:tbl>
              <a:tblPr/>
              <a:tblGrid>
                <a:gridCol w="737191">
                  <a:extLst>
                    <a:ext uri="{9D8B030D-6E8A-4147-A177-3AD203B41FA5}">
                      <a16:colId xmlns:a16="http://schemas.microsoft.com/office/drawing/2014/main" val="2726177086"/>
                    </a:ext>
                  </a:extLst>
                </a:gridCol>
                <a:gridCol w="1679944">
                  <a:extLst>
                    <a:ext uri="{9D8B030D-6E8A-4147-A177-3AD203B41FA5}">
                      <a16:colId xmlns:a16="http://schemas.microsoft.com/office/drawing/2014/main" val="1398521523"/>
                    </a:ext>
                  </a:extLst>
                </a:gridCol>
              </a:tblGrid>
              <a:tr h="122056">
                <a:tc>
                  <a:txBody>
                    <a:bodyPr/>
                    <a:lstStyle/>
                    <a:p>
                      <a:pPr marL="0">
                        <a:lnSpc>
                          <a:spcPct val="115000"/>
                        </a:lnSpc>
                        <a:spcBef>
                          <a:spcPts val="1100"/>
                        </a:spcBef>
                      </a:pPr>
                      <a:r>
                        <a:rPr lang="fr-FR" sz="600" noProof="0">
                          <a:solidFill>
                            <a:srgbClr val="FFFFFF"/>
                          </a:solidFill>
                          <a:effectLst/>
                          <a:latin typeface="Arial" panose="020B0604020202020204" pitchFamily="34" charset="0"/>
                          <a:ea typeface="Arial" panose="020B0604020202020204" pitchFamily="34" charset="0"/>
                        </a:rPr>
                        <a:t>KVM</a:t>
                      </a:r>
                      <a:endParaRPr lang="fr-FR" sz="600" noProof="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marR="0" lvl="0" indent="0" algn="l" defTabSz="710397" rtl="0" eaLnBrk="1" fontAlgn="auto" latinLnBrk="0" hangingPunct="1">
                        <a:lnSpc>
                          <a:spcPct val="115000"/>
                        </a:lnSpc>
                        <a:spcBef>
                          <a:spcPts val="1100"/>
                        </a:spcBef>
                        <a:spcAft>
                          <a:spcPts val="0"/>
                        </a:spcAft>
                        <a:buClrTx/>
                        <a:buSzTx/>
                        <a:buFontTx/>
                        <a:buNone/>
                        <a:tabLst/>
                        <a:defRPr/>
                      </a:pPr>
                      <a:r>
                        <a:rPr lang="fr-FR" sz="600" noProof="0" dirty="0" err="1">
                          <a:solidFill>
                            <a:srgbClr val="FFFFFF"/>
                          </a:solidFill>
                          <a:effectLst/>
                          <a:latin typeface="Arial" panose="020B0604020202020204" pitchFamily="34" charset="0"/>
                          <a:ea typeface="Arial" panose="020B0604020202020204" pitchFamily="34" charset="0"/>
                        </a:rPr>
                        <a:t>Mesurement</a:t>
                      </a:r>
                      <a:r>
                        <a:rPr lang="fr-FR" sz="600" noProof="0" dirty="0">
                          <a:solidFill>
                            <a:srgbClr val="FFFFFF"/>
                          </a:solidFill>
                          <a:effectLst/>
                          <a:latin typeface="Arial" panose="020B0604020202020204" pitchFamily="34" charset="0"/>
                          <a:ea typeface="Arial" panose="020B0604020202020204" pitchFamily="34" charset="0"/>
                        </a:rPr>
                        <a:t>:</a:t>
                      </a:r>
                      <a:endParaRPr lang="fr-FR" sz="80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1141619681"/>
                  </a:ext>
                </a:extLst>
              </a:tr>
              <a:tr h="327314">
                <a:tc>
                  <a:txBody>
                    <a:bodyPr/>
                    <a:lstStyle/>
                    <a:p>
                      <a:pPr marL="0">
                        <a:lnSpc>
                          <a:spcPct val="115000"/>
                        </a:lnSpc>
                        <a:spcBef>
                          <a:spcPts val="1100"/>
                        </a:spcBef>
                        <a:spcAft>
                          <a:spcPts val="0"/>
                        </a:spcAft>
                      </a:pPr>
                      <a:r>
                        <a:rPr lang="fr-FR" sz="500" kern="1200" noProof="0" dirty="0">
                          <a:solidFill>
                            <a:srgbClr val="000000"/>
                          </a:solidFill>
                          <a:effectLst/>
                          <a:latin typeface="Segoe UI" panose="020B0502040204020203" pitchFamily="34" charset="0"/>
                          <a:cs typeface="+mn-cs"/>
                        </a:rPr>
                        <a:t>Fréquence d’assemblage et d'intégration</a:t>
                      </a:r>
                      <a:endParaRPr lang="fr-FR" sz="500" kern="1200" noProof="0" dirty="0">
                        <a:solidFill>
                          <a:srgbClr val="000000"/>
                        </a:solidFill>
                        <a:effectLst/>
                        <a:latin typeface="Segoe UI" panose="020B0502040204020203" pitchFamily="34" charset="0"/>
                        <a:ea typeface="Arial" panose="020B0604020202020204" pitchFamily="34" charset="0"/>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noProof="0" dirty="0">
                          <a:solidFill>
                            <a:srgbClr val="000000"/>
                          </a:solidFill>
                          <a:effectLst/>
                          <a:latin typeface="Segoe UI" panose="020B0502040204020203" pitchFamily="34" charset="0"/>
                          <a:cs typeface="+mn-cs"/>
                        </a:rPr>
                        <a:t>Le nombre de fois par unité de temps que le logiciel est intégré, assemblé et testé. Si une équipe publie régulièrement ou continuellement le produit sur le marché, ce dernier indicateur est plus important.</a:t>
                      </a:r>
                      <a:endParaRPr lang="fr-FR" sz="450" kern="1200" noProof="0" dirty="0">
                        <a:solidFill>
                          <a:srgbClr val="000000"/>
                        </a:solidFill>
                        <a:effectLst/>
                        <a:latin typeface="Segoe UI" panose="020B0502040204020203" pitchFamily="34" charset="0"/>
                        <a:ea typeface="Arial" panose="020B0604020202020204" pitchFamily="34" charset="0"/>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97024630"/>
                  </a:ext>
                </a:extLst>
              </a:tr>
              <a:tr h="40847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Fréquence de version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nombre de fois par unité de temps (par exemple, de manière continue, quotidienne, hebdomadaire, mensuelle, trimestrielle, etc.) qu’un nouvelle version du produit est mise sur le marché. Cela sert à mesurer le temps nécessaire pour fournir à l'utilisateur final des produits nouveaux et compétitifs.</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13654505"/>
                  </a:ext>
                </a:extLst>
              </a:tr>
              <a:tr h="48963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Période de stabilisation de la version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passé à résoudre les problèmes, entre le moment où les développeurs indiquent que le produit est prêt à être publié et le moment où il peut réellement l'être. Le design, la qualité du produit ainsi que la robustesse du processus de développement influencent directement la durée de cette période.</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23907269"/>
                  </a:ext>
                </a:extLst>
              </a:tr>
              <a:tr h="367122">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Durée moyenne de réparation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moyen qui s'écoule entre le moment où un problème est découvert et celui où il est résolu. Le durée moyenne de réparation peut être utilisé pour mesurer l'efficacité de l'organisation en ce qui concerne la résolution des erreurs</a:t>
                      </a:r>
                      <a:r>
                        <a:rPr lang="fr-FR" sz="450" kern="1200" noProof="0" dirty="0">
                          <a:solidFill>
                            <a:srgbClr val="000000"/>
                          </a:solidFill>
                          <a:effectLst/>
                          <a:latin typeface="Segoe UI" panose="020B0502040204020203" pitchFamily="34" charset="0"/>
                          <a:ea typeface="+mn-ea"/>
                          <a:cs typeface="+mn-cs"/>
                        </a:rPr>
                        <a:t>.</a:t>
                      </a: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83791839"/>
                  </a:ext>
                </a:extLst>
              </a:tr>
              <a:tr h="327314">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Délai de mise en œuvre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période entre le moment où les gens commencent à travailler sur une version et le moment où elle est réellement publiée. Cette mesure montre à quelle vitesse une organisation peut atteindre son client.</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3806297977"/>
                  </a:ext>
                </a:extLst>
              </a:tr>
              <a:tr h="327314">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Délai de lancement</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La période entre le moment où une nouvelle idée ou hypothèse est formulée et le moment où elle se retrouve entre les mains de l'utilisateur. Cette métrique est une approximation de la satisfaction client.</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4162118065"/>
                  </a:ext>
                </a:extLst>
              </a:tr>
              <a:tr h="246154">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Délai de changements de code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La période entre l'enregistrement du code dans le système de gestion des versions et le bon fonctionnement de ce code dans l'environnement de production.</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75198573"/>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Fréquence de déploiement</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Nombre de fois par période qu'une organisation publie une nouvelle version du produit.</a:t>
                      </a:r>
                      <a:r>
                        <a:rPr lang="fr-FR" sz="450" kern="1200" noProof="0" dirty="0">
                          <a:solidFill>
                            <a:srgbClr val="000000"/>
                          </a:solidFill>
                          <a:effectLst/>
                          <a:latin typeface="Segoe UI" panose="020B0502040204020203" pitchFamily="34" charset="0"/>
                          <a:ea typeface="+mn-ea"/>
                          <a:cs typeface="+mn-cs"/>
                        </a:rPr>
                        <a:t> </a:t>
                      </a:r>
                      <a:r>
                        <a:rPr lang="fr-FR" sz="450" baseline="30000" noProof="0" dirty="0">
                          <a:solidFill>
                            <a:srgbClr val="000000"/>
                          </a:solidFill>
                          <a:effectLst/>
                          <a:latin typeface="Arial" panose="020B0604020202020204" pitchFamily="34" charset="0"/>
                          <a:ea typeface="Arial" panose="020B0604020202020204" pitchFamily="34" charset="0"/>
                        </a:rPr>
                        <a:t>1</a:t>
                      </a:r>
                      <a:endParaRPr lang="fr-FR" sz="45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3775563062"/>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Délai de réparation</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La période entre le moment où un service subit une panne et son rétablissement</a:t>
                      </a:r>
                      <a:r>
                        <a:rPr lang="fr-FR" sz="450" noProof="0" dirty="0">
                          <a:solidFill>
                            <a:srgbClr val="000000"/>
                          </a:solidFill>
                          <a:effectLst/>
                          <a:latin typeface="Segoe UI" panose="020B0502040204020203" pitchFamily="34" charset="0"/>
                          <a:ea typeface="Times New Roman" panose="02020603050405020304" pitchFamily="18" charset="0"/>
                        </a:rPr>
                        <a:t>.</a:t>
                      </a:r>
                      <a:r>
                        <a:rPr lang="fr-FR" sz="450" baseline="30000" noProof="0" dirty="0">
                          <a:solidFill>
                            <a:srgbClr val="000000"/>
                          </a:solidFill>
                          <a:effectLst/>
                          <a:latin typeface="Arial" panose="020B0604020202020204" pitchFamily="34" charset="0"/>
                          <a:ea typeface="Times New Roman" panose="02020603050405020304" pitchFamily="18" charset="0"/>
                        </a:rPr>
                        <a:t>1</a:t>
                      </a:r>
                      <a:endParaRPr lang="fr-FR" sz="45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811943871"/>
                  </a:ext>
                </a:extLst>
              </a:tr>
              <a:tr h="226441">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Période d'apprentissage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Le temps nécessaire pour développer, esquisser, construire une idée, la livrer à un client et apprendre de leur interaction avec elle.</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511339710"/>
                  </a:ext>
                </a:extLst>
              </a:tr>
              <a:tr h="246154">
                <a:tc>
                  <a:txBody>
                    <a:bodyPr/>
                    <a:lstStyle/>
                    <a:p>
                      <a:pPr marL="0">
                        <a:lnSpc>
                          <a:spcPct val="115000"/>
                        </a:lnSpc>
                        <a:spcBef>
                          <a:spcPts val="1100"/>
                        </a:spcBef>
                        <a:spcAft>
                          <a:spcPts val="1200"/>
                        </a:spcAft>
                      </a:pPr>
                      <a:r>
                        <a:rPr lang="fr-FR" sz="500" kern="1200" dirty="0">
                          <a:solidFill>
                            <a:srgbClr val="000000"/>
                          </a:solidFill>
                          <a:effectLst/>
                          <a:latin typeface="Segoe UI" panose="020B0502040204020203" pitchFamily="34" charset="0"/>
                          <a:ea typeface="+mn-ea"/>
                          <a:cs typeface="+mn-cs"/>
                        </a:rPr>
                        <a:t>Période barrière</a:t>
                      </a:r>
                      <a:endParaRPr lang="fr-FR" sz="500" kern="1200" noProof="0" dirty="0">
                        <a:solidFill>
                          <a:srgbClr val="000000"/>
                        </a:solidFill>
                        <a:effectLst/>
                        <a:latin typeface="Segoe UI" panose="020B0502040204020203" pitchFamily="34" charset="0"/>
                        <a:ea typeface="+mn-ea"/>
                        <a:cs typeface="+mn-cs"/>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Le temps moyen entre le signalement d'un obstacle et sa résolution. Ceci est une approximation de la satisfaction des employés et du délai d'exécution.</a:t>
                      </a:r>
                      <a:endParaRPr lang="fr-FR" sz="450" kern="1200" noProof="0" dirty="0">
                        <a:solidFill>
                          <a:srgbClr val="000000"/>
                        </a:solidFill>
                        <a:effectLst/>
                        <a:latin typeface="Segoe UI" panose="020B0502040204020203" pitchFamily="34" charset="0"/>
                        <a:ea typeface="+mn-ea"/>
                        <a:cs typeface="+mn-cs"/>
                      </a:endParaRP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152225860"/>
                  </a:ext>
                </a:extLst>
              </a:tr>
              <a:tr h="658117">
                <a:tc>
                  <a:txBody>
                    <a:bodyPr/>
                    <a:lstStyle/>
                    <a:p>
                      <a:pPr marL="0">
                        <a:lnSpc>
                          <a:spcPct val="115000"/>
                        </a:lnSpc>
                        <a:spcBef>
                          <a:spcPts val="1100"/>
                        </a:spcBef>
                        <a:spcAft>
                          <a:spcPts val="1200"/>
                        </a:spcAft>
                      </a:pPr>
                      <a:r>
                        <a:rPr lang="fr-FR" sz="500" noProof="0" dirty="0">
                          <a:solidFill>
                            <a:srgbClr val="000000"/>
                          </a:solidFill>
                          <a:effectLst/>
                          <a:latin typeface="Segoe UI" panose="020B0502040204020203" pitchFamily="34" charset="0"/>
                          <a:ea typeface="Times New Roman" panose="02020603050405020304" pitchFamily="18" charset="0"/>
                        </a:rPr>
                        <a:t>Délai de transition</a:t>
                      </a:r>
                      <a:endParaRPr lang="fr-FR" sz="500" noProof="0" dirty="0">
                        <a:effectLst/>
                        <a:latin typeface="Arial" panose="020B0604020202020204" pitchFamily="34" charset="0"/>
                        <a:ea typeface="Arial" panose="020B0604020202020204" pitchFamily="34" charset="0"/>
                      </a:endParaRPr>
                    </a:p>
                  </a:txBody>
                  <a:tcPr marL="24837" marR="24837" marT="4140" marB="41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1200"/>
                        </a:spcAft>
                      </a:pPr>
                      <a:r>
                        <a:rPr lang="fr-FR" sz="450" kern="1200" dirty="0">
                          <a:solidFill>
                            <a:srgbClr val="000000"/>
                          </a:solidFill>
                          <a:effectLst/>
                          <a:latin typeface="Segoe UI" panose="020B0502040204020203" pitchFamily="34" charset="0"/>
                          <a:ea typeface="+mn-ea"/>
                          <a:cs typeface="+mn-cs"/>
                        </a:rPr>
                        <a:t>Une mesure réelle de l'agilité de toute l'organisation. Il s'agit de la période entre la réception de commentaires ou de nouvelles informations et le moment où l'organisation y répond; par exemple, la rapidité avec laquelle l'organisation peut répondre à un concurrent qui a lancé une nouvelle fonctionnalité de conquête du marché en intégrant des capacités similaires ou superlatives dans son propre produit qui améliorent de manière mesurable l'expérience client</a:t>
                      </a:r>
                      <a:r>
                        <a:rPr lang="fr-FR" sz="450" kern="1200" noProof="0" dirty="0">
                          <a:solidFill>
                            <a:srgbClr val="000000"/>
                          </a:solidFill>
                          <a:effectLst/>
                          <a:latin typeface="Segoe UI" panose="020B0502040204020203" pitchFamily="34" charset="0"/>
                          <a:ea typeface="+mn-ea"/>
                          <a:cs typeface="+mn-cs"/>
                        </a:rPr>
                        <a:t>.</a:t>
                      </a:r>
                    </a:p>
                  </a:txBody>
                  <a:tcPr marL="24837" marR="24837" marT="4140" marB="41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477318093"/>
                  </a:ext>
                </a:extLst>
              </a:tr>
            </a:tbl>
          </a:graphicData>
        </a:graphic>
      </p:graphicFrame>
      <p:sp>
        <p:nvSpPr>
          <p:cNvPr id="17" name="TextBox 16">
            <a:extLst>
              <a:ext uri="{FF2B5EF4-FFF2-40B4-BE49-F238E27FC236}">
                <a16:creationId xmlns:a16="http://schemas.microsoft.com/office/drawing/2014/main" id="{BF69166D-CDF2-4825-BEE0-E6526915F2A3}"/>
              </a:ext>
            </a:extLst>
          </p:cNvPr>
          <p:cNvSpPr txBox="1"/>
          <p:nvPr/>
        </p:nvSpPr>
        <p:spPr>
          <a:xfrm>
            <a:off x="2506152" y="552642"/>
            <a:ext cx="1455848" cy="200055"/>
          </a:xfrm>
          <a:prstGeom prst="rect">
            <a:avLst/>
          </a:prstGeom>
          <a:noFill/>
        </p:spPr>
        <p:txBody>
          <a:bodyPr wrap="none" rtlCol="0">
            <a:spAutoFit/>
          </a:bodyPr>
          <a:lstStyle/>
          <a:p>
            <a:r>
              <a:rPr lang="fr-FR" sz="700" b="1" dirty="0"/>
              <a:t>Délai de mise sur le marché</a:t>
            </a:r>
            <a:r>
              <a:rPr lang="en-NL" sz="700" b="1" dirty="0"/>
              <a:t> (T2M)</a:t>
            </a:r>
          </a:p>
        </p:txBody>
      </p:sp>
      <p:sp>
        <p:nvSpPr>
          <p:cNvPr id="18" name="TextBox 17">
            <a:extLst>
              <a:ext uri="{FF2B5EF4-FFF2-40B4-BE49-F238E27FC236}">
                <a16:creationId xmlns:a16="http://schemas.microsoft.com/office/drawing/2014/main" id="{C5499C64-F3CB-441E-A72F-4F5C6D6C8A11}"/>
              </a:ext>
            </a:extLst>
          </p:cNvPr>
          <p:cNvSpPr txBox="1"/>
          <p:nvPr/>
        </p:nvSpPr>
        <p:spPr>
          <a:xfrm>
            <a:off x="5010149" y="4821023"/>
            <a:ext cx="2434493" cy="276999"/>
          </a:xfrm>
          <a:prstGeom prst="rect">
            <a:avLst/>
          </a:prstGeom>
          <a:noFill/>
        </p:spPr>
        <p:txBody>
          <a:bodyPr wrap="square" rtlCol="0">
            <a:spAutoFit/>
          </a:bodyPr>
          <a:lstStyle/>
          <a:p>
            <a:pPr algn="r"/>
            <a:r>
              <a:rPr lang="en-GB" sz="600" baseline="30000" dirty="0">
                <a:solidFill>
                  <a:schemeClr val="bg1">
                    <a:lumMod val="65000"/>
                  </a:schemeClr>
                </a:solidFill>
                <a:latin typeface="Ubuntu" panose="020B0504030602030204" pitchFamily="34" charset="0"/>
              </a:rPr>
              <a:t>1 </a:t>
            </a:r>
            <a:r>
              <a:rPr lang="en-GB" sz="600" dirty="0">
                <a:solidFill>
                  <a:schemeClr val="bg1">
                    <a:lumMod val="65000"/>
                  </a:schemeClr>
                </a:solidFill>
                <a:latin typeface="Ubuntu" panose="020B0504030602030204" pitchFamily="34" charset="0"/>
              </a:rPr>
              <a:t>Pour plus </a:t>
            </a:r>
            <a:r>
              <a:rPr lang="en-GB" sz="600" dirty="0" err="1">
                <a:solidFill>
                  <a:schemeClr val="bg1">
                    <a:lumMod val="65000"/>
                  </a:schemeClr>
                </a:solidFill>
                <a:latin typeface="Ubuntu" panose="020B0504030602030204" pitchFamily="34" charset="0"/>
              </a:rPr>
              <a:t>d’information</a:t>
            </a:r>
            <a:r>
              <a:rPr lang="en-GB" sz="600" dirty="0">
                <a:solidFill>
                  <a:schemeClr val="bg1">
                    <a:lumMod val="65000"/>
                  </a:schemeClr>
                </a:solidFill>
                <a:latin typeface="Ubuntu" panose="020B0504030602030204" pitchFamily="34" charset="0"/>
              </a:rPr>
              <a:t>, </a:t>
            </a:r>
            <a:r>
              <a:rPr lang="en-GB" sz="600" dirty="0" err="1">
                <a:solidFill>
                  <a:schemeClr val="bg1">
                    <a:lumMod val="65000"/>
                  </a:schemeClr>
                </a:solidFill>
                <a:latin typeface="Ubuntu" panose="020B0504030602030204" pitchFamily="34" charset="0"/>
              </a:rPr>
              <a:t>voir</a:t>
            </a:r>
            <a:r>
              <a:rPr lang="en-GB" sz="600" dirty="0">
                <a:solidFill>
                  <a:schemeClr val="bg1">
                    <a:lumMod val="65000"/>
                  </a:schemeClr>
                </a:solidFill>
                <a:latin typeface="Ubuntu" panose="020B0504030602030204" pitchFamily="34" charset="0"/>
              </a:rPr>
              <a:t> le DORA 2019 report (English)</a:t>
            </a:r>
            <a:endParaRPr lang="en-NL" sz="600" dirty="0">
              <a:solidFill>
                <a:schemeClr val="bg1">
                  <a:lumMod val="65000"/>
                </a:schemeClr>
              </a:solidFill>
              <a:latin typeface="Ubuntu" panose="020B0504030602030204" pitchFamily="34" charset="0"/>
            </a:endParaRPr>
          </a:p>
          <a:p>
            <a:pPr algn="r"/>
            <a:r>
              <a:rPr lang="en-US" sz="600" dirty="0">
                <a:solidFill>
                  <a:schemeClr val="bg1">
                    <a:lumMod val="65000"/>
                  </a:schemeClr>
                </a:solidFill>
                <a:latin typeface="Ubuntu" panose="020B0504030602030204" pitchFamily="34" charset="0"/>
              </a:rPr>
              <a:t>Source</a:t>
            </a:r>
            <a:r>
              <a:rPr lang="en-NL" sz="600" dirty="0">
                <a:solidFill>
                  <a:schemeClr val="bg1">
                    <a:lumMod val="65000"/>
                  </a:schemeClr>
                </a:solidFill>
                <a:latin typeface="Ubuntu" panose="020B0504030602030204" pitchFamily="34" charset="0"/>
              </a:rPr>
              <a:t>: EBM gids 2020, http://scrum.org/EBM</a:t>
            </a:r>
          </a:p>
        </p:txBody>
      </p:sp>
      <p:graphicFrame>
        <p:nvGraphicFramePr>
          <p:cNvPr id="19" name="Table 18">
            <a:extLst>
              <a:ext uri="{FF2B5EF4-FFF2-40B4-BE49-F238E27FC236}">
                <a16:creationId xmlns:a16="http://schemas.microsoft.com/office/drawing/2014/main" id="{D85CD3F5-A9F2-4FCA-BAAB-3D3AA00FB1E4}"/>
              </a:ext>
            </a:extLst>
          </p:cNvPr>
          <p:cNvGraphicFramePr>
            <a:graphicFrameLocks noGrp="1"/>
          </p:cNvGraphicFramePr>
          <p:nvPr>
            <p:extLst>
              <p:ext uri="{D42A27DB-BD31-4B8C-83A1-F6EECF244321}">
                <p14:modId xmlns:p14="http://schemas.microsoft.com/office/powerpoint/2010/main" val="2955322032"/>
              </p:ext>
            </p:extLst>
          </p:nvPr>
        </p:nvGraphicFramePr>
        <p:xfrm>
          <a:off x="5049672" y="711539"/>
          <a:ext cx="2335378" cy="4140904"/>
        </p:xfrm>
        <a:graphic>
          <a:graphicData uri="http://schemas.openxmlformats.org/drawingml/2006/table">
            <a:tbl>
              <a:tblPr/>
              <a:tblGrid>
                <a:gridCol w="687562">
                  <a:extLst>
                    <a:ext uri="{9D8B030D-6E8A-4147-A177-3AD203B41FA5}">
                      <a16:colId xmlns:a16="http://schemas.microsoft.com/office/drawing/2014/main" val="2734978646"/>
                    </a:ext>
                  </a:extLst>
                </a:gridCol>
                <a:gridCol w="1647816">
                  <a:extLst>
                    <a:ext uri="{9D8B030D-6E8A-4147-A177-3AD203B41FA5}">
                      <a16:colId xmlns:a16="http://schemas.microsoft.com/office/drawing/2014/main" val="1377612251"/>
                    </a:ext>
                  </a:extLst>
                </a:gridCol>
              </a:tblGrid>
              <a:tr h="126661">
                <a:tc>
                  <a:txBody>
                    <a:bodyPr/>
                    <a:lstStyle/>
                    <a:p>
                      <a:pPr marL="0">
                        <a:lnSpc>
                          <a:spcPct val="115000"/>
                        </a:lnSpc>
                      </a:pPr>
                      <a:r>
                        <a:rPr lang="fr-FR" sz="500" b="1" noProof="0">
                          <a:solidFill>
                            <a:srgbClr val="FFFFFF"/>
                          </a:solidFill>
                          <a:effectLst/>
                          <a:latin typeface="Arial" panose="020B0604020202020204" pitchFamily="34" charset="0"/>
                          <a:ea typeface="Arial" panose="020B0604020202020204" pitchFamily="34" charset="0"/>
                        </a:rPr>
                        <a:t>KVM</a:t>
                      </a:r>
                      <a:endParaRPr lang="fr-FR" sz="500" noProof="0">
                        <a:effectLst/>
                        <a:latin typeface="Arial" panose="020B0604020202020204" pitchFamily="34" charset="0"/>
                        <a:ea typeface="Arial" panose="020B0604020202020204" pitchFamily="34" charset="0"/>
                      </a:endParaRPr>
                    </a:p>
                  </a:txBody>
                  <a:tcPr marL="25736" marR="25736" marT="4289" marB="4289">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tc>
                  <a:txBody>
                    <a:bodyPr/>
                    <a:lstStyle/>
                    <a:p>
                      <a:pPr marL="0">
                        <a:lnSpc>
                          <a:spcPct val="115000"/>
                        </a:lnSpc>
                      </a:pPr>
                      <a:r>
                        <a:rPr lang="fr-FR" sz="600" kern="1200" noProof="0" dirty="0" err="1">
                          <a:solidFill>
                            <a:srgbClr val="FFFFFF"/>
                          </a:solidFill>
                          <a:effectLst/>
                          <a:latin typeface="Arial" panose="020B0604020202020204" pitchFamily="34" charset="0"/>
                          <a:ea typeface="Arial" panose="020B0604020202020204" pitchFamily="34" charset="0"/>
                          <a:cs typeface="+mn-cs"/>
                        </a:rPr>
                        <a:t>Mesurement</a:t>
                      </a:r>
                      <a:r>
                        <a:rPr lang="fr-FR" sz="600" kern="1200" noProof="0" dirty="0">
                          <a:solidFill>
                            <a:srgbClr val="FFFFFF"/>
                          </a:solidFill>
                          <a:effectLst/>
                          <a:latin typeface="Arial" panose="020B0604020202020204" pitchFamily="34" charset="0"/>
                          <a:ea typeface="Arial" panose="020B0604020202020204" pitchFamily="34" charset="0"/>
                          <a:cs typeface="+mn-cs"/>
                        </a:rPr>
                        <a:t>:</a:t>
                      </a:r>
                    </a:p>
                  </a:txBody>
                  <a:tcPr marL="25736" marR="25736" marT="4289" marB="4289">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0AECA"/>
                    </a:solidFill>
                  </a:tcPr>
                </a:tc>
                <a:extLst>
                  <a:ext uri="{0D108BD9-81ED-4DB2-BD59-A6C34878D82A}">
                    <a16:rowId xmlns:a16="http://schemas.microsoft.com/office/drawing/2014/main" val="303712416"/>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Ratio d'innovation</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la capacité, du temps ou du budget consacré à la </a:t>
                      </a:r>
                      <a:r>
                        <a:rPr lang="fr-FR" sz="450" kern="1200" dirty="0" err="1">
                          <a:solidFill>
                            <a:srgbClr val="000000"/>
                          </a:solidFill>
                          <a:effectLst/>
                          <a:latin typeface="Segoe UI" panose="020B0502040204020203" pitchFamily="34" charset="0"/>
                          <a:ea typeface="+mn-ea"/>
                          <a:cs typeface="+mn-cs"/>
                        </a:rPr>
                        <a:t>creation</a:t>
                      </a:r>
                      <a:r>
                        <a:rPr lang="fr-FR" sz="450" kern="1200" dirty="0">
                          <a:solidFill>
                            <a:srgbClr val="000000"/>
                          </a:solidFill>
                          <a:effectLst/>
                          <a:latin typeface="Segoe UI" panose="020B0502040204020203" pitchFamily="34" charset="0"/>
                          <a:ea typeface="+mn-ea"/>
                          <a:cs typeface="+mn-cs"/>
                        </a:rPr>
                        <a:t> de nouvelles fonctionnalités, divisé par le total. Ce nombre donne un aperçu de la capacité de l'organisation à ajouter de nouvelles fonctionnalités à un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942280409"/>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Tendances des défauts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Une mesure de l'augmentation ou de la diminution des défauts depuis la dernière mesure. Un défaut est tout ce qui diminue la valeur du produit pour un client, un utilisateur ou l'organisation elle-même. Les défauts sont généralement des éléments qui ne fonctionnent pas comme prévu.</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029497199"/>
                  </a:ext>
                </a:extLst>
              </a:tr>
              <a:tr h="188713">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de mise au point</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temps pendant lequel les équipes peuvent réellement travailler sur le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48656309"/>
                  </a:ext>
                </a:extLst>
              </a:tr>
              <a:tr h="338088">
                <a:tc>
                  <a:txBody>
                    <a:bodyPr/>
                    <a:lstStyle/>
                    <a:p>
                      <a:pPr marL="0" algn="l" defTabSz="710397" rtl="0" eaLnBrk="1" latinLnBrk="0" hangingPunct="1">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Nombre de versions installées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cs typeface="+mn-cs"/>
                        </a:rPr>
                        <a:t>Le nombre de versions du produit actuellement supportées. Ce nombre reflète la capacité utilisée par l'organisation pour supporter les anciennes versions du logiciel.</a:t>
                      </a:r>
                      <a:endParaRPr lang="fr-FR" sz="450" kern="1200" noProof="0" dirty="0">
                        <a:solidFill>
                          <a:srgbClr val="000000"/>
                        </a:solidFill>
                        <a:effectLst/>
                        <a:latin typeface="Segoe UI" panose="020B0502040204020203" pitchFamily="34" charset="0"/>
                        <a:ea typeface="Arial" panose="020B0604020202020204" pitchFamily="34" charset="0"/>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836930181"/>
                  </a:ext>
                </a:extLst>
              </a:tr>
              <a:tr h="487463">
                <a:tc>
                  <a:txBody>
                    <a:bodyPr/>
                    <a:lstStyle/>
                    <a:p>
                      <a:pPr marL="0">
                        <a:lnSpc>
                          <a:spcPct val="115000"/>
                        </a:lnSpc>
                        <a:spcBef>
                          <a:spcPts val="1100"/>
                        </a:spcBef>
                        <a:spcAft>
                          <a:spcPts val="0"/>
                        </a:spcAft>
                      </a:pPr>
                      <a:r>
                        <a:rPr lang="fr-FR" sz="500" noProof="0" dirty="0">
                          <a:solidFill>
                            <a:srgbClr val="000000"/>
                          </a:solidFill>
                          <a:effectLst/>
                          <a:latin typeface="Segoe UI" panose="020B0502040204020203" pitchFamily="34" charset="0"/>
                          <a:ea typeface="Times New Roman" panose="02020603050405020304" pitchFamily="18" charset="0"/>
                        </a:rPr>
                        <a:t>Dette technique</a:t>
                      </a:r>
                      <a:endParaRPr lang="fr-FR" sz="500" noProof="0" dirty="0">
                        <a:effectLst/>
                        <a:latin typeface="Arial" panose="020B0604020202020204" pitchFamily="34" charset="0"/>
                        <a:ea typeface="Arial" panose="020B0604020202020204" pitchFamily="34" charset="0"/>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Un concept en développement de logiciel qui reflète le travail de développement et de tests supplémentaires qui se produit lorsque des corrections «rapides» causent une ou des corrections ultérieures. Cela crée un impact indésirable sur la création de valeur et une augmentation évitable des corrections et des risques.</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658341868"/>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cs typeface="+mn-cs"/>
                        </a:rPr>
                        <a:t>Nombre d'erreurs de fabrication</a:t>
                      </a:r>
                      <a:endParaRPr lang="fr-FR" sz="500" kern="1200" noProof="0" dirty="0">
                        <a:solidFill>
                          <a:srgbClr val="000000"/>
                        </a:solidFill>
                        <a:effectLst/>
                        <a:latin typeface="Segoe UI" panose="020B0502040204020203" pitchFamily="34" charset="0"/>
                        <a:ea typeface="Arial" panose="020B0604020202020204" pitchFamily="34" charset="0"/>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Nombre de fois où l'équipe de développement a été interrompue au cours d'une période donnée pour résoudre un problème dans un produit installé. Le nombre et la fréquence des incidents de production peuvent aider à indiquer la stabilité du produit.</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670677736"/>
                  </a:ext>
                </a:extLst>
              </a:tr>
              <a:tr h="338088">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Nombre de variantes de produit actif (code source)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nombre de versions (ou variantes) différentes d'un produit ou d'un service. Cela fournit un aperçu de l'impact potentiel du changement et de la complexité du travail qui en résulte.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600510824"/>
                  </a:ext>
                </a:extLst>
              </a:tr>
              <a:tr h="412776">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requis pour fusionner le code source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temps passé à apporter des modifications aux différentes versions d'un produit ou d'un service. Fournit un aperçu de l'impact potentiel des changements et de la complexité du travail qui en résulte.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1734148132"/>
                  </a:ext>
                </a:extLst>
              </a:tr>
              <a:tr h="562151">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Temps passé sur le changement de contexte</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Les exemples incluent le temps perdu en raison d'interruptions dues à des réunions ou des conversations, le temps passé à passer d'une tâche à l'autre et le temps perdu lorsque les membres de l'équipe sont interrompus pour aider des personnes extérieures à l'équipe à fournir un aperçu simple de l'ampleur du problème.</a:t>
                      </a:r>
                      <a:endParaRPr lang="fr-FR" sz="45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926951945"/>
                  </a:ext>
                </a:extLst>
              </a:tr>
              <a:tr h="263400">
                <a:tc>
                  <a:txBody>
                    <a:bodyPr/>
                    <a:lstStyle/>
                    <a:p>
                      <a:pPr marL="0">
                        <a:lnSpc>
                          <a:spcPct val="115000"/>
                        </a:lnSpc>
                        <a:spcBef>
                          <a:spcPts val="1100"/>
                        </a:spcBef>
                        <a:spcAft>
                          <a:spcPts val="0"/>
                        </a:spcAft>
                      </a:pPr>
                      <a:r>
                        <a:rPr lang="fr-FR" sz="500" kern="1200" dirty="0">
                          <a:solidFill>
                            <a:srgbClr val="000000"/>
                          </a:solidFill>
                          <a:effectLst/>
                          <a:latin typeface="Segoe UI" panose="020B0502040204020203" pitchFamily="34" charset="0"/>
                          <a:ea typeface="+mn-ea"/>
                          <a:cs typeface="+mn-cs"/>
                        </a:rPr>
                        <a:t>Le taux d'échec des changements</a:t>
                      </a:r>
                      <a:endParaRPr lang="fr-FR" sz="500" kern="1200" noProof="0" dirty="0">
                        <a:solidFill>
                          <a:srgbClr val="000000"/>
                        </a:solidFill>
                        <a:effectLst/>
                        <a:latin typeface="Segoe UI" panose="020B0502040204020203" pitchFamily="34" charset="0"/>
                        <a:ea typeface="+mn-ea"/>
                        <a:cs typeface="+mn-cs"/>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tc>
                  <a:txBody>
                    <a:bodyPr/>
                    <a:lstStyle/>
                    <a:p>
                      <a:pPr marL="0">
                        <a:lnSpc>
                          <a:spcPct val="115000"/>
                        </a:lnSpc>
                        <a:spcBef>
                          <a:spcPts val="1100"/>
                        </a:spcBef>
                        <a:spcAft>
                          <a:spcPts val="0"/>
                        </a:spcAft>
                      </a:pPr>
                      <a:r>
                        <a:rPr lang="fr-FR" sz="450" kern="1200" dirty="0">
                          <a:solidFill>
                            <a:srgbClr val="000000"/>
                          </a:solidFill>
                          <a:effectLst/>
                          <a:latin typeface="Segoe UI" panose="020B0502040204020203" pitchFamily="34" charset="0"/>
                          <a:ea typeface="+mn-ea"/>
                          <a:cs typeface="+mn-cs"/>
                        </a:rPr>
                        <a:t>Le pourcentage de modifications de produit publiées qui conduisent à une dégradation du service et doivent être corrigées (par exemple, menue </a:t>
                      </a:r>
                      <a:r>
                        <a:rPr lang="fr-FR" sz="450" kern="1200" dirty="0" err="1">
                          <a:solidFill>
                            <a:srgbClr val="000000"/>
                          </a:solidFill>
                          <a:effectLst/>
                          <a:latin typeface="Segoe UI" panose="020B0502040204020203" pitchFamily="34" charset="0"/>
                          <a:ea typeface="+mn-ea"/>
                          <a:cs typeface="+mn-cs"/>
                        </a:rPr>
                        <a:t>amelioration</a:t>
                      </a:r>
                      <a:r>
                        <a:rPr lang="fr-FR" sz="450" kern="1200" dirty="0">
                          <a:solidFill>
                            <a:srgbClr val="000000"/>
                          </a:solidFill>
                          <a:effectLst/>
                          <a:latin typeface="Segoe UI" panose="020B0502040204020203" pitchFamily="34" charset="0"/>
                          <a:ea typeface="+mn-ea"/>
                          <a:cs typeface="+mn-cs"/>
                        </a:rPr>
                        <a:t>, restauration</a:t>
                      </a:r>
                      <a:r>
                        <a:rPr lang="fr-FR" sz="450" kern="1200">
                          <a:solidFill>
                            <a:srgbClr val="000000"/>
                          </a:solidFill>
                          <a:effectLst/>
                          <a:latin typeface="Segoe UI" panose="020B0502040204020203" pitchFamily="34" charset="0"/>
                          <a:ea typeface="+mn-ea"/>
                          <a:cs typeface="+mn-cs"/>
                        </a:rPr>
                        <a:t>, modification</a:t>
                      </a:r>
                      <a:r>
                        <a:rPr lang="fr-FR" sz="450" kern="1200" noProof="0">
                          <a:solidFill>
                            <a:srgbClr val="000000"/>
                          </a:solidFill>
                          <a:effectLst/>
                          <a:latin typeface="Segoe UI" panose="020B0502040204020203" pitchFamily="34" charset="0"/>
                          <a:ea typeface="+mn-ea"/>
                          <a:cs typeface="+mn-cs"/>
                        </a:rPr>
                        <a:t>). </a:t>
                      </a:r>
                      <a:r>
                        <a:rPr lang="fr-FR" sz="450" baseline="30000" noProof="0" dirty="0">
                          <a:solidFill>
                            <a:srgbClr val="000000"/>
                          </a:solidFill>
                          <a:effectLst/>
                          <a:latin typeface="Arial" panose="020B0604020202020204" pitchFamily="34" charset="0"/>
                          <a:ea typeface="+mn-ea"/>
                        </a:rPr>
                        <a:t>1</a:t>
                      </a:r>
                      <a:endParaRPr lang="fr-FR" sz="450" noProof="0" dirty="0">
                        <a:effectLst/>
                        <a:latin typeface="Arial" panose="020B0604020202020204" pitchFamily="34" charset="0"/>
                        <a:ea typeface="+mn-ea"/>
                      </a:endParaRPr>
                    </a:p>
                  </a:txBody>
                  <a:tcPr marL="21446" marR="21446" marT="21446" marB="21446">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BE5F1"/>
                    </a:solidFill>
                  </a:tcPr>
                </a:tc>
                <a:extLst>
                  <a:ext uri="{0D108BD9-81ED-4DB2-BD59-A6C34878D82A}">
                    <a16:rowId xmlns:a16="http://schemas.microsoft.com/office/drawing/2014/main" val="2081112833"/>
                  </a:ext>
                </a:extLst>
              </a:tr>
            </a:tbl>
          </a:graphicData>
        </a:graphic>
      </p:graphicFrame>
      <p:sp>
        <p:nvSpPr>
          <p:cNvPr id="20" name="TextBox 19">
            <a:extLst>
              <a:ext uri="{FF2B5EF4-FFF2-40B4-BE49-F238E27FC236}">
                <a16:creationId xmlns:a16="http://schemas.microsoft.com/office/drawing/2014/main" id="{7445C5D6-94CE-45C4-9E91-335A344C7D5B}"/>
              </a:ext>
            </a:extLst>
          </p:cNvPr>
          <p:cNvSpPr txBox="1"/>
          <p:nvPr/>
        </p:nvSpPr>
        <p:spPr>
          <a:xfrm>
            <a:off x="4950461" y="549364"/>
            <a:ext cx="1077539" cy="200055"/>
          </a:xfrm>
          <a:prstGeom prst="rect">
            <a:avLst/>
          </a:prstGeom>
          <a:noFill/>
        </p:spPr>
        <p:txBody>
          <a:bodyPr wrap="none" rtlCol="0">
            <a:spAutoFit/>
          </a:bodyPr>
          <a:lstStyle/>
          <a:p>
            <a:r>
              <a:rPr lang="fr-FR" sz="700" b="1" dirty="0"/>
              <a:t>Capacité à Innover (I2A)</a:t>
            </a:r>
          </a:p>
        </p:txBody>
      </p:sp>
    </p:spTree>
    <p:extLst>
      <p:ext uri="{BB962C8B-B14F-4D97-AF65-F5344CB8AC3E}">
        <p14:creationId xmlns:p14="http://schemas.microsoft.com/office/powerpoint/2010/main" val="29150577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865937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grpSp>
        <p:nvGrpSpPr>
          <p:cNvPr id="3" name="Group 2">
            <a:extLst>
              <a:ext uri="{FF2B5EF4-FFF2-40B4-BE49-F238E27FC236}">
                <a16:creationId xmlns:a16="http://schemas.microsoft.com/office/drawing/2014/main" id="{A4B1E5EE-4214-2641-9792-B49918F1B822}"/>
              </a:ext>
            </a:extLst>
          </p:cNvPr>
          <p:cNvGrpSpPr/>
          <p:nvPr/>
        </p:nvGrpSpPr>
        <p:grpSpPr>
          <a:xfrm>
            <a:off x="669105" y="1449010"/>
            <a:ext cx="6283229" cy="2248203"/>
            <a:chOff x="609598" y="1573774"/>
            <a:chExt cx="6770540" cy="2248203"/>
          </a:xfrm>
        </p:grpSpPr>
        <p:sp>
          <p:nvSpPr>
            <p:cNvPr id="14" name="TextBox 13">
              <a:extLst>
                <a:ext uri="{FF2B5EF4-FFF2-40B4-BE49-F238E27FC236}">
                  <a16:creationId xmlns:a16="http://schemas.microsoft.com/office/drawing/2014/main" id="{89D91C47-04B8-0743-AE33-CB32FB353B50}"/>
                </a:ext>
              </a:extLst>
            </p:cNvPr>
            <p:cNvSpPr txBox="1"/>
            <p:nvPr/>
          </p:nvSpPr>
          <p:spPr>
            <a:xfrm>
              <a:off x="609598" y="1573774"/>
              <a:ext cx="6770540" cy="1323439"/>
            </a:xfrm>
            <a:prstGeom prst="rect">
              <a:avLst/>
            </a:prstGeom>
            <a:noFill/>
          </p:spPr>
          <p:txBody>
            <a:bodyPr wrap="square" rtlCol="0">
              <a:spAutoFit/>
            </a:bodyPr>
            <a:lstStyle/>
            <a:p>
              <a:pPr algn="ctr"/>
              <a:r>
                <a:rPr lang="en-US" sz="8000" dirty="0">
                  <a:latin typeface="Marvel" pitchFamily="2" charset="0"/>
                </a:rPr>
                <a:t>CAPACITE A</a:t>
              </a:r>
              <a:endParaRPr lang="en-NL" sz="8000" dirty="0">
                <a:latin typeface="Marvel" pitchFamily="2" charset="0"/>
              </a:endParaRPr>
            </a:p>
          </p:txBody>
        </p:sp>
        <p:sp>
          <p:nvSpPr>
            <p:cNvPr id="7" name="TextBox 6">
              <a:extLst>
                <a:ext uri="{FF2B5EF4-FFF2-40B4-BE49-F238E27FC236}">
                  <a16:creationId xmlns:a16="http://schemas.microsoft.com/office/drawing/2014/main" id="{15BBDDCE-EBBD-D74C-937F-BA4A04557A38}"/>
                </a:ext>
              </a:extLst>
            </p:cNvPr>
            <p:cNvSpPr txBox="1"/>
            <p:nvPr/>
          </p:nvSpPr>
          <p:spPr>
            <a:xfrm>
              <a:off x="609598" y="2396953"/>
              <a:ext cx="6770539" cy="1323439"/>
            </a:xfrm>
            <a:prstGeom prst="rect">
              <a:avLst/>
            </a:prstGeom>
            <a:noFill/>
          </p:spPr>
          <p:txBody>
            <a:bodyPr wrap="square" rtlCol="0">
              <a:spAutoFit/>
            </a:bodyPr>
            <a:lstStyle/>
            <a:p>
              <a:pPr algn="ctr"/>
              <a:r>
                <a:rPr lang="en-NL" sz="8000" dirty="0">
                  <a:latin typeface="Marvel" pitchFamily="2" charset="0"/>
                </a:rPr>
                <a:t>INNOV</a:t>
              </a:r>
              <a:r>
                <a:rPr lang="en-US" sz="8000" dirty="0">
                  <a:latin typeface="Marvel" pitchFamily="2" charset="0"/>
                </a:rPr>
                <a:t>ER</a:t>
              </a:r>
              <a:endParaRPr lang="en-NL" sz="8000" dirty="0">
                <a:latin typeface="Marvel" pitchFamily="2" charset="0"/>
              </a:endParaRPr>
            </a:p>
          </p:txBody>
        </p:sp>
        <p:sp>
          <p:nvSpPr>
            <p:cNvPr id="8" name="TextBox 7">
              <a:extLst>
                <a:ext uri="{FF2B5EF4-FFF2-40B4-BE49-F238E27FC236}">
                  <a16:creationId xmlns:a16="http://schemas.microsoft.com/office/drawing/2014/main" id="{D31B753E-9424-544C-9E20-8CA17090EE73}"/>
                </a:ext>
              </a:extLst>
            </p:cNvPr>
            <p:cNvSpPr txBox="1"/>
            <p:nvPr/>
          </p:nvSpPr>
          <p:spPr>
            <a:xfrm>
              <a:off x="1465756" y="3421867"/>
              <a:ext cx="5073526" cy="400110"/>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fr-FR" altLang="nl-NL" sz="1000" dirty="0">
                  <a:solidFill>
                    <a:schemeClr val="bg1">
                      <a:lumMod val="50000"/>
                    </a:schemeClr>
                  </a:solidFill>
                  <a:latin typeface="Ubuntu" panose="020B0504030602030204" pitchFamily="34" charset="0"/>
                </a:rPr>
                <a:t>L'efficacité d'une organisation pour offrir de nouvelles offres qui pourrait mieux répondre aux besoins des clients. </a:t>
              </a:r>
            </a:p>
          </p:txBody>
        </p:sp>
      </p:gr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Rectangle 1">
            <a:extLst>
              <a:ext uri="{FF2B5EF4-FFF2-40B4-BE49-F238E27FC236}">
                <a16:creationId xmlns:a16="http://schemas.microsoft.com/office/drawing/2014/main" id="{43C1887E-6D70-446D-A692-4BED06B9EDB0}"/>
              </a:ext>
            </a:extLst>
          </p:cNvPr>
          <p:cNvSpPr>
            <a:spLocks noChangeArrowheads="1"/>
          </p:cNvSpPr>
          <p:nvPr/>
        </p:nvSpPr>
        <p:spPr bwMode="auto">
          <a:xfrm>
            <a:off x="0" y="161271"/>
            <a:ext cx="6779100" cy="134658"/>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9522" rIns="0" bIns="-952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altLang="nl-NL" sz="1000" dirty="0">
                <a:solidFill>
                  <a:schemeClr val="bg1">
                    <a:lumMod val="50000"/>
                  </a:schemeClr>
                </a:solidFill>
                <a:latin typeface="Ubuntu" panose="020B0504030602030204" pitchFamily="34" charset="0"/>
              </a:rPr>
              <a:t>L'efficacité d'une organisation pour offrir de nouvelles capacités qui pourrait mieux répondre aux besoins des clients </a:t>
            </a:r>
          </a:p>
        </p:txBody>
      </p:sp>
    </p:spTree>
    <p:extLst>
      <p:ext uri="{BB962C8B-B14F-4D97-AF65-F5344CB8AC3E}">
        <p14:creationId xmlns:p14="http://schemas.microsoft.com/office/powerpoint/2010/main" val="388047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3415</TotalTime>
  <Words>1936</Words>
  <Application>Microsoft Office PowerPoint</Application>
  <PresentationFormat>Custom</PresentationFormat>
  <Paragraphs>157</Paragraphs>
  <Slides>78</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78</vt:i4>
      </vt:variant>
    </vt:vector>
  </HeadingPairs>
  <TitlesOfParts>
    <vt:vector size="86" baseType="lpstr">
      <vt:lpstr>Ubuntu</vt:lpstr>
      <vt:lpstr>Ubuntu Light</vt:lpstr>
      <vt:lpstr>Arial</vt:lpstr>
      <vt:lpstr>Calibri</vt:lpstr>
      <vt:lpstr>Segoe UI</vt:lpstr>
      <vt:lpstr>Marvel</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Lohic Beneyzet</cp:lastModifiedBy>
  <cp:revision>270</cp:revision>
  <dcterms:created xsi:type="dcterms:W3CDTF">2020-03-02T18:23:14Z</dcterms:created>
  <dcterms:modified xsi:type="dcterms:W3CDTF">2021-03-29T20:22:38Z</dcterms:modified>
</cp:coreProperties>
</file>

<file path=docProps/thumbnail.jpeg>
</file>